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257" r:id="rId3"/>
    <p:sldId id="262" r:id="rId4"/>
    <p:sldId id="256" r:id="rId5"/>
    <p:sldId id="258" r:id="rId6"/>
    <p:sldId id="263" r:id="rId7"/>
    <p:sldId id="264" r:id="rId8"/>
    <p:sldId id="259" r:id="rId9"/>
    <p:sldId id="260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4"/>
    <a:srgbClr val="EF5A1B"/>
    <a:srgbClr val="523EF1"/>
    <a:srgbClr val="FFAA00"/>
    <a:srgbClr val="FFCE00"/>
    <a:srgbClr val="0045AC"/>
    <a:srgbClr val="FFCD00"/>
    <a:srgbClr val="EBE500"/>
    <a:srgbClr val="008FD8"/>
    <a:srgbClr val="008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>
        <p:scale>
          <a:sx n="92" d="100"/>
          <a:sy n="92" d="100"/>
        </p:scale>
        <p:origin x="-12" y="-1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92E5B-7186-40FE-88AE-F4DA6F7C959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5664A-0A34-40FA-BCD8-36A42F465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0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51cf02ff1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151cf02ff1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664A-0A34-40FA-BCD8-36A42F465B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53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664A-0A34-40FA-BCD8-36A42F465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4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664A-0A34-40FA-BCD8-36A42F465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0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Building the model:</a:t>
            </a:r>
          </a:p>
          <a:p>
            <a:r>
              <a:rPr lang="en-IN" dirty="0"/>
              <a:t>Log(likelihood that the order will be placed) = f( Buying circle size, discount offered)</a:t>
            </a:r>
          </a:p>
          <a:p>
            <a:r>
              <a:rPr lang="en-IN" dirty="0"/>
              <a:t>Assumptions: Buying circle size is considered to be a skewed normal distribution with mean between 4-5</a:t>
            </a:r>
          </a:p>
          <a:p>
            <a:r>
              <a:rPr lang="en-IN" dirty="0"/>
              <a:t>Discounts offered are following an exponential distribution, directly in relation to the buying circle size </a:t>
            </a:r>
          </a:p>
          <a:p>
            <a:r>
              <a:rPr lang="en-IN" sz="1200" b="1" dirty="0"/>
              <a:t>Assumption: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 dirty="0"/>
              <a:t> </a:t>
            </a:r>
            <a:r>
              <a:rPr lang="en-IN" sz="1200" dirty="0"/>
              <a:t>The buying circle size is skewed normal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 The discounts offered is directly proportional to buying circle size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596F8-C19C-420A-A0B0-74B7A4777C0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28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Possibility of a low conversion rate once the user activates the feature.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possibility of one of the users from a particular group may return the Product.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Discounts on some of the products may lead to a loss on the sale(discount&gt;margin) if pricing not appropriately done. – using ML algorithms for price optimization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Some users may resort to creating fake accounts to gain discounts. – verified accounts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May lead to fluctuations in inventory levels as products are blocked when users make a purchase but released when the order is canceled due to the group purchase not being successful.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One of the risks &amp; edge cases would be when one of the customers is buying a high-priced item while the others buy low priced items. This edge case can be misused.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664A-0A34-40FA-BCD8-36A42F465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07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664A-0A34-40FA-BCD8-36A42F465B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96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1cd519d5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1cd519d5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F495-52C0-E835-78F0-F5AD39BD7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444DB-256B-EBC3-4906-07EDBD8D6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6F269-501A-EF41-802F-9978559E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43D93-2556-F3B2-B103-557A3CEB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BDABE-93A5-FFFE-171D-4768A68B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4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F099-7C05-2CA8-57FC-114742A2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22641-544A-5644-38FF-580FC8601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34AD1-DBA2-C15C-6860-92993911D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4D561-F25B-B429-1B61-43F2EB0F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832EC-BBCE-89C8-D55F-B324CB6E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8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ED83F-4513-0352-2B8A-9AF7C9374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58E5A-1E61-405F-3A3D-BE917B6D0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B3E7C-BB7B-EFA2-55CF-8852753B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00CEF-70D6-7CE0-895E-F24A7F07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D50D-16B8-6FDC-39C7-37B71AD6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59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 type="title">
  <p:cSld name="Cover Pag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1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68" y="1121452"/>
            <a:ext cx="6479865" cy="287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3883"/>
          <a:stretch/>
        </p:blipFill>
        <p:spPr>
          <a:xfrm>
            <a:off x="-10583" y="4841251"/>
            <a:ext cx="8748067" cy="7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l="38933" t="-2061" r="-1527"/>
          <a:stretch/>
        </p:blipFill>
        <p:spPr>
          <a:xfrm>
            <a:off x="1" y="2423601"/>
            <a:ext cx="2603500" cy="4519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154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">
  <p:cSld name="Break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1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100" y="575333"/>
            <a:ext cx="3619501" cy="160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3"/>
          <p:cNvCxnSpPr/>
          <p:nvPr/>
        </p:nvCxnSpPr>
        <p:spPr>
          <a:xfrm>
            <a:off x="2222400" y="2571767"/>
            <a:ext cx="774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201333" y="3126300"/>
            <a:ext cx="77472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800"/>
              <a:buFont typeface="Roboto"/>
              <a:buNone/>
              <a:defRPr sz="64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066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 type="tx">
  <p:cSld name="Thank You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1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6"/>
          <p:cNvPicPr preferRelativeResize="0"/>
          <p:nvPr/>
        </p:nvPicPr>
        <p:blipFill rotWithShape="1">
          <a:blip r:embed="rId3">
            <a:alphaModFix/>
          </a:blip>
          <a:srcRect l="38933" t="-3490" r="-1527" b="1428"/>
          <a:stretch/>
        </p:blipFill>
        <p:spPr>
          <a:xfrm>
            <a:off x="1" y="2338067"/>
            <a:ext cx="2603500" cy="451993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/>
        </p:nvSpPr>
        <p:spPr>
          <a:xfrm>
            <a:off x="2772833" y="3227934"/>
            <a:ext cx="66464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rPr>
              <a:t>Thank You</a:t>
            </a:r>
            <a:endParaRPr sz="8800">
              <a:solidFill>
                <a:srgbClr val="FFDE1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l="38676" t="-3970" r="-1270" b="1908"/>
          <a:stretch/>
        </p:blipFill>
        <p:spPr>
          <a:xfrm rot="10800000">
            <a:off x="9588501" y="1"/>
            <a:ext cx="2603500" cy="451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434" y="1299128"/>
            <a:ext cx="3107133" cy="1378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6"/>
          <p:cNvCxnSpPr/>
          <p:nvPr/>
        </p:nvCxnSpPr>
        <p:spPr>
          <a:xfrm>
            <a:off x="2222400" y="3164433"/>
            <a:ext cx="774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2" name="Google Shape;32;p6"/>
          <p:cNvCxnSpPr/>
          <p:nvPr/>
        </p:nvCxnSpPr>
        <p:spPr>
          <a:xfrm>
            <a:off x="2222400" y="4934000"/>
            <a:ext cx="774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85507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60FF-BF00-9E39-46A1-9A69A78C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AD2FB-9EFB-CF3E-06AA-AD805BFB3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C38F2-21BA-6C8F-B191-F29684D4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20EC9-4689-338B-8E33-B179C5BF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2978D-44B3-2D1A-B7BA-4DBCB1CC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3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F44A-FFB5-1F20-65AC-007E4DE1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A3514-EE45-9346-2F02-49BF1D00F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A2297-9738-6116-D6E5-E359BD722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0F216-8089-CA27-4C65-B9B27415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722CB-C632-8D9C-67D1-BB7CFE91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B04D-DB30-7B64-82C7-FC890A7E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80329-FD6C-F646-667C-279F8726F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39E23-6C0D-2288-3635-1E38E2147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D6EC5-2075-ACE2-940B-725C7417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5C352-B1F4-4BE2-8127-6669FD01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B2224-31AA-FECB-F0A4-43C69B72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5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EABD-4856-15C4-97AB-9CB585DE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665D4-FB36-8063-9287-9AB2A6327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D92A2-6132-CB14-2E35-C2813D445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86297-4016-0E46-44E2-7B522A0C1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15252A-693C-E28C-44E1-B5904C482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164411-129C-33A2-5D62-3C4D45F6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142F9-4D76-B84C-5139-A4769F08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0C02C-2C89-AC1E-F027-D696A573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4959-23DB-80AF-E66F-8E1AF97A6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47A6B-5607-5F80-42DC-3342F17D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C87A5-AD4B-48B7-5EF6-9E6C044E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8F7C6-FFF1-914E-51D0-10B1EE64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1255E-76F3-3F82-B594-F913C5C0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9399C-293E-1E8D-468E-6A83EB8A6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363D6-2AF6-A057-2AEB-FE89C6F3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6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1FB8-09EE-D130-E870-3D4135FF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9ED75-746C-1DAB-5AEC-000223F9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10AA1-2CC9-43BD-7CC3-ED972BEFE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52591-FE9A-5F96-035F-835ACA27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C48AA-A846-6919-011E-E103B913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096C2-62C0-DADD-257A-0D4E2ED0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7DA9-53ED-DFCB-390D-D02AF16C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609E62-D411-DBB1-52C8-C3F08E460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F99CF-02E0-DC8C-1559-3C38B8C11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1B7C7-F9B7-4E21-589D-DA7CE1B8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93367-3A7E-E56E-DE37-4660A2A7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C2B39-4E4F-8AD1-DC65-52ECF626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8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A00">
            <a:alpha val="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41C5BA-1B51-CE02-B326-FA8C71115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BA8D7-039F-844D-E5ED-9857BA20C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F8B2E-C5D0-6F36-23F9-9D9D06113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6C5E5-AD27-49DE-BC32-B73EA6B8EA5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6406A-EF6B-0959-1160-688C7FD82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26D4C-997C-8704-38C8-A2CA2AB22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6D167-3D0E-4715-B5A8-087BCC21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www.prnewswire.com/news-releases/india-social-commerce-market-report-2022-market-is-expected-to-grow-by-71-5-to-reach-8-258-8-million-in-2022---forecast-to-2028--301543816.html#:~:text=Social%20commerce%20industry%20in%20India,62.4%25%20during%202022%2D2028." TargetMode="External"/><Relationship Id="rId18" Type="http://schemas.openxmlformats.org/officeDocument/2006/relationships/image" Target="../media/image83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3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hyperlink" Target="https://docs.google.com/spreadsheets/d/1JEgiT3BZ839D8xjGY9wyiXuPhxGL0fBIU3PYk73y02Y/edit#gid=1327080271" TargetMode="External"/><Relationship Id="rId5" Type="http://schemas.openxmlformats.org/officeDocument/2006/relationships/image" Target="../media/image33.svg"/><Relationship Id="rId15" Type="http://schemas.openxmlformats.org/officeDocument/2006/relationships/image" Target="../media/image42.png"/><Relationship Id="rId10" Type="http://schemas.openxmlformats.org/officeDocument/2006/relationships/hyperlink" Target="https://www.ycombinator.com/library/2z-pinduoduo-and-the-rise-of-social-e-commerce" TargetMode="External"/><Relationship Id="rId19" Type="http://schemas.openxmlformats.org/officeDocument/2006/relationships/image" Target="../media/image84.png"/><Relationship Id="rId4" Type="http://schemas.openxmlformats.org/officeDocument/2006/relationships/image" Target="../media/image32.png"/><Relationship Id="rId9" Type="http://schemas.openxmlformats.org/officeDocument/2006/relationships/hyperlink" Target="https://www.business-standard.com/article/companies/flipkart-moj-tie-up-to-take-video-live-commerce-to-next-200-mn-customers-121102800999_1.html" TargetMode="External"/><Relationship Id="rId14" Type="http://schemas.openxmlformats.org/officeDocument/2006/relationships/hyperlink" Target="https://www.pwc.in/assets/pdfs/consulting/financial-services/fintech/payments-transformation/the-indian-payments-handbook-2021-2026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EgiT3BZ839D8xjGY9wyiXuPhxGL0fBIU3PYk73y02Y/edit#gid=132708027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openxmlformats.org/officeDocument/2006/relationships/hyperlink" Target="https://www.news18.com/news/tech/exclusive-future-of-metaverse-in-india-bright-as-market-start-ups-talent-pool-grow-nlb-services-ceo-4886663.html" TargetMode="External"/><Relationship Id="rId3" Type="http://schemas.openxmlformats.org/officeDocument/2006/relationships/image" Target="../media/image31.png"/><Relationship Id="rId21" Type="http://schemas.openxmlformats.org/officeDocument/2006/relationships/image" Target="../media/image43.png"/><Relationship Id="rId7" Type="http://schemas.openxmlformats.org/officeDocument/2006/relationships/hyperlink" Target="style.me" TargetMode="External"/><Relationship Id="rId12" Type="http://schemas.openxmlformats.org/officeDocument/2006/relationships/hyperlink" Target="https://www.businesstoday.in/latest/corporate/story/flipkart-launches-flipkart-labs-to-leverage-metaverse-nfts-for-commerce-capabilities-331634-2022-04-28" TargetMode="External"/><Relationship Id="rId17" Type="http://schemas.openxmlformats.org/officeDocument/2006/relationships/hyperlink" Target="https://indianexpress.com/article/technology/tech-news-technology/india-mobile-congress-5g-live-updates-pm-modi-to-launch-5g-services-today-8183734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www.financialexpress.com/brandwagon/rural-india-drives-indias-internet-adoption-report/2609379/" TargetMode="Externa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hyperlink" Target="https://www.livemint.com/opinion/online-views/metaverse-has-potential-to-revolutionize-ecommerce-11658743775928.html" TargetMode="External"/><Relationship Id="rId24" Type="http://schemas.openxmlformats.org/officeDocument/2006/relationships/hyperlink" Target="https://pitchbook.com/profiles/company/167142-34#overview" TargetMode="External"/><Relationship Id="rId5" Type="http://schemas.openxmlformats.org/officeDocument/2006/relationships/image" Target="../media/image33.svg"/><Relationship Id="rId15" Type="http://schemas.openxmlformats.org/officeDocument/2006/relationships/image" Target="../media/image40.png"/><Relationship Id="rId23" Type="http://schemas.openxmlformats.org/officeDocument/2006/relationships/image" Target="../media/image45.png"/><Relationship Id="rId10" Type="http://schemas.openxmlformats.org/officeDocument/2006/relationships/image" Target="../media/image37.png"/><Relationship Id="rId19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Relationship Id="rId2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42.png"/><Relationship Id="rId3" Type="http://schemas.openxmlformats.org/officeDocument/2006/relationships/image" Target="../media/image31.png"/><Relationship Id="rId21" Type="http://schemas.openxmlformats.org/officeDocument/2006/relationships/image" Target="../media/image6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6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33.svg"/><Relationship Id="rId15" Type="http://schemas.openxmlformats.org/officeDocument/2006/relationships/image" Target="../media/image38.png"/><Relationship Id="rId23" Type="http://schemas.openxmlformats.org/officeDocument/2006/relationships/image" Target="../media/image61.png"/><Relationship Id="rId10" Type="http://schemas.openxmlformats.org/officeDocument/2006/relationships/image" Target="../media/image52.png"/><Relationship Id="rId19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Relationship Id="rId14" Type="http://schemas.openxmlformats.org/officeDocument/2006/relationships/hyperlink" Target="https://medium.com/@tyagi83/how-much-are-e-commerce-players-spending-on-advertising-cb7a25d40229" TargetMode="External"/><Relationship Id="rId22" Type="http://schemas.openxmlformats.org/officeDocument/2006/relationships/hyperlink" Target="https://www.simform.com/blog/app-development-cost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hyperlink" Target="https://economictimes.indiatimes.com/small-biz/sme-sector/how-social-commerce-reselling-can-become-a-winning-combination/articleshow/90741108.cms?from=mdr" TargetMode="Externa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DC84C6-7203-0C17-C235-3DCA2B9AC294}"/>
              </a:ext>
            </a:extLst>
          </p:cNvPr>
          <p:cNvSpPr/>
          <p:nvPr/>
        </p:nvSpPr>
        <p:spPr>
          <a:xfrm>
            <a:off x="0" y="0"/>
            <a:ext cx="12192000" cy="283029"/>
          </a:xfrm>
          <a:prstGeom prst="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Idea #3: Execution Plan | Timeline | Future proofing | Risk &amp; risk mitigation | Scalability | Cost-Benefit analysis</a:t>
            </a: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4FAE3C-CDC7-2463-3EB3-CEC32919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4" y="360554"/>
            <a:ext cx="579372" cy="5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6DBCA-A9BB-6A3E-A9F8-778D34E10A9F}"/>
              </a:ext>
            </a:extLst>
          </p:cNvPr>
          <p:cNvSpPr txBox="1"/>
          <p:nvPr/>
        </p:nvSpPr>
        <p:spPr>
          <a:xfrm>
            <a:off x="76200" y="913090"/>
            <a:ext cx="1178560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Roadmap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9E1304-7F3A-5F1D-6008-7F11E4F0B819}"/>
              </a:ext>
            </a:extLst>
          </p:cNvPr>
          <p:cNvSpPr txBox="1"/>
          <p:nvPr/>
        </p:nvSpPr>
        <p:spPr>
          <a:xfrm>
            <a:off x="1236411" y="489781"/>
            <a:ext cx="196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Feature Development</a:t>
            </a:r>
            <a:endParaRPr 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2BDC95-A083-7C41-1384-0336430E686D}"/>
              </a:ext>
            </a:extLst>
          </p:cNvPr>
          <p:cNvSpPr txBox="1"/>
          <p:nvPr/>
        </p:nvSpPr>
        <p:spPr>
          <a:xfrm>
            <a:off x="3456747" y="479660"/>
            <a:ext cx="1158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Alpha Testing</a:t>
            </a:r>
            <a:endParaRPr 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B6261C-86AF-71E2-4B62-05A72012885D}"/>
              </a:ext>
            </a:extLst>
          </p:cNvPr>
          <p:cNvSpPr txBox="1"/>
          <p:nvPr/>
        </p:nvSpPr>
        <p:spPr>
          <a:xfrm>
            <a:off x="5094670" y="481149"/>
            <a:ext cx="2006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User Acceptance Testing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3E4BB1-B089-2839-B4BF-AF3AEAB576C9}"/>
              </a:ext>
            </a:extLst>
          </p:cNvPr>
          <p:cNvSpPr txBox="1"/>
          <p:nvPr/>
        </p:nvSpPr>
        <p:spPr>
          <a:xfrm>
            <a:off x="6829776" y="489781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A/B Testing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C02F2B-A0B6-801B-BE45-7D343B1D4597}"/>
              </a:ext>
            </a:extLst>
          </p:cNvPr>
          <p:cNvSpPr txBox="1"/>
          <p:nvPr/>
        </p:nvSpPr>
        <p:spPr>
          <a:xfrm>
            <a:off x="9411080" y="466522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Launch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ABFE53-47DA-3D9E-96C0-AB9394D31D00}"/>
              </a:ext>
            </a:extLst>
          </p:cNvPr>
          <p:cNvSpPr txBox="1"/>
          <p:nvPr/>
        </p:nvSpPr>
        <p:spPr>
          <a:xfrm>
            <a:off x="8092916" y="489820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Buffer</a:t>
            </a:r>
            <a:endParaRPr lang="en-US" sz="1400" dirty="0"/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E7E49DC0-99E5-B0E0-14AA-D2ED6D6923E2}"/>
              </a:ext>
            </a:extLst>
          </p:cNvPr>
          <p:cNvCxnSpPr/>
          <p:nvPr/>
        </p:nvCxnSpPr>
        <p:spPr>
          <a:xfrm>
            <a:off x="1341120" y="848360"/>
            <a:ext cx="10322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Graphic 1052" descr="Flag with solid fill">
            <a:extLst>
              <a:ext uri="{FF2B5EF4-FFF2-40B4-BE49-F238E27FC236}">
                <a16:creationId xmlns:a16="http://schemas.microsoft.com/office/drawing/2014/main" id="{CCB6B5EF-7A0B-15E7-0572-C5903D19D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6318" y="497840"/>
            <a:ext cx="360679" cy="360679"/>
          </a:xfrm>
          <a:prstGeom prst="rect">
            <a:avLst/>
          </a:prstGeom>
        </p:spPr>
      </p:pic>
      <p:pic>
        <p:nvPicPr>
          <p:cNvPr id="1054" name="Graphic 1053" descr="Flag with solid fill">
            <a:extLst>
              <a:ext uri="{FF2B5EF4-FFF2-40B4-BE49-F238E27FC236}">
                <a16:creationId xmlns:a16="http://schemas.microsoft.com/office/drawing/2014/main" id="{2C7A7EEB-33BA-A668-57D2-5D1E6D975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00" y="497840"/>
            <a:ext cx="360679" cy="360679"/>
          </a:xfrm>
          <a:prstGeom prst="rect">
            <a:avLst/>
          </a:prstGeom>
        </p:spPr>
      </p:pic>
      <p:pic>
        <p:nvPicPr>
          <p:cNvPr id="1055" name="Graphic 1054" descr="Flag with solid fill">
            <a:extLst>
              <a:ext uri="{FF2B5EF4-FFF2-40B4-BE49-F238E27FC236}">
                <a16:creationId xmlns:a16="http://schemas.microsoft.com/office/drawing/2014/main" id="{E2D851D6-CDDA-90C2-A443-E68513FC6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20" y="497840"/>
            <a:ext cx="360679" cy="360679"/>
          </a:xfrm>
          <a:prstGeom prst="rect">
            <a:avLst/>
          </a:prstGeom>
        </p:spPr>
      </p:pic>
      <p:pic>
        <p:nvPicPr>
          <p:cNvPr id="1056" name="Graphic 1055" descr="Flag with solid fill">
            <a:extLst>
              <a:ext uri="{FF2B5EF4-FFF2-40B4-BE49-F238E27FC236}">
                <a16:creationId xmlns:a16="http://schemas.microsoft.com/office/drawing/2014/main" id="{D3C317B1-AABE-AFD1-BE7C-1EAEDA157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1124" y="503683"/>
            <a:ext cx="360679" cy="360679"/>
          </a:xfrm>
          <a:prstGeom prst="rect">
            <a:avLst/>
          </a:prstGeom>
        </p:spPr>
      </p:pic>
      <p:pic>
        <p:nvPicPr>
          <p:cNvPr id="1066" name="Graphic 1065" descr="Flag with solid fill">
            <a:extLst>
              <a:ext uri="{FF2B5EF4-FFF2-40B4-BE49-F238E27FC236}">
                <a16:creationId xmlns:a16="http://schemas.microsoft.com/office/drawing/2014/main" id="{3761597D-0354-A89B-7799-70FB7DDB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5073" y="503683"/>
            <a:ext cx="360679" cy="360679"/>
          </a:xfrm>
          <a:prstGeom prst="rect">
            <a:avLst/>
          </a:prstGeom>
        </p:spPr>
      </p:pic>
      <p:pic>
        <p:nvPicPr>
          <p:cNvPr id="1067" name="Graphic 1066" descr="Flag with solid fill">
            <a:extLst>
              <a:ext uri="{FF2B5EF4-FFF2-40B4-BE49-F238E27FC236}">
                <a16:creationId xmlns:a16="http://schemas.microsoft.com/office/drawing/2014/main" id="{5CAEE787-80BA-36E3-24E2-6D321CE7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9296" y="497840"/>
            <a:ext cx="360679" cy="360679"/>
          </a:xfrm>
          <a:prstGeom prst="rect">
            <a:avLst/>
          </a:prstGeom>
        </p:spPr>
      </p:pic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BB769BA5-E7A2-0E14-D12C-B10D190FC05E}"/>
              </a:ext>
            </a:extLst>
          </p:cNvPr>
          <p:cNvCxnSpPr/>
          <p:nvPr/>
        </p:nvCxnSpPr>
        <p:spPr>
          <a:xfrm>
            <a:off x="1341120" y="1120577"/>
            <a:ext cx="10322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3" name="TextBox 1072">
            <a:extLst>
              <a:ext uri="{FF2B5EF4-FFF2-40B4-BE49-F238E27FC236}">
                <a16:creationId xmlns:a16="http://schemas.microsoft.com/office/drawing/2014/main" id="{7D845F3F-615E-F8E1-85E9-F7014D50D5E7}"/>
              </a:ext>
            </a:extLst>
          </p:cNvPr>
          <p:cNvSpPr txBox="1"/>
          <p:nvPr/>
        </p:nvSpPr>
        <p:spPr>
          <a:xfrm>
            <a:off x="1155461" y="844233"/>
            <a:ext cx="2505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i="1" dirty="0"/>
              <a:t>6 Months (Academy + Community)</a:t>
            </a:r>
            <a:endParaRPr lang="en-US" sz="1100" b="1" i="1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2E47E32C-E601-7290-E1E0-2117838DDF29}"/>
              </a:ext>
            </a:extLst>
          </p:cNvPr>
          <p:cNvSpPr txBox="1"/>
          <p:nvPr/>
        </p:nvSpPr>
        <p:spPr>
          <a:xfrm>
            <a:off x="3053836" y="841978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3 Months</a:t>
            </a:r>
            <a:endParaRPr lang="en-US" sz="1200" b="1" i="1" dirty="0"/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5452C8F-276F-6166-A6E7-2B8F54D6E733}"/>
              </a:ext>
            </a:extLst>
          </p:cNvPr>
          <p:cNvSpPr txBox="1"/>
          <p:nvPr/>
        </p:nvSpPr>
        <p:spPr>
          <a:xfrm>
            <a:off x="5114154" y="839875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2 Months</a:t>
            </a:r>
            <a:endParaRPr lang="en-US" sz="1200" b="1" i="1" dirty="0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9A25B6CA-AF14-8E27-E960-DACFE7F69DD2}"/>
              </a:ext>
            </a:extLst>
          </p:cNvPr>
          <p:cNvSpPr txBox="1"/>
          <p:nvPr/>
        </p:nvSpPr>
        <p:spPr>
          <a:xfrm>
            <a:off x="7112432" y="829824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4 Months</a:t>
            </a:r>
            <a:endParaRPr lang="en-US" sz="1200" b="1" i="1" dirty="0"/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A91F60DC-F079-0D9F-388A-B86A2E10FA87}"/>
              </a:ext>
            </a:extLst>
          </p:cNvPr>
          <p:cNvSpPr txBox="1"/>
          <p:nvPr/>
        </p:nvSpPr>
        <p:spPr>
          <a:xfrm>
            <a:off x="9750708" y="839717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June 2024</a:t>
            </a:r>
            <a:endParaRPr lang="en-US" sz="1200" b="1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49316-8619-98B0-EDC2-EC0D5CFAC0EB}"/>
              </a:ext>
            </a:extLst>
          </p:cNvPr>
          <p:cNvGrpSpPr/>
          <p:nvPr/>
        </p:nvGrpSpPr>
        <p:grpSpPr>
          <a:xfrm>
            <a:off x="5132583" y="1231669"/>
            <a:ext cx="2812534" cy="3081651"/>
            <a:chOff x="3865876" y="1188795"/>
            <a:chExt cx="4079241" cy="3124526"/>
          </a:xfrm>
        </p:grpSpPr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58091482-2839-8A8F-E7CC-EBFA66C05974}"/>
                </a:ext>
              </a:extLst>
            </p:cNvPr>
            <p:cNvSpPr/>
            <p:nvPr/>
          </p:nvSpPr>
          <p:spPr>
            <a:xfrm>
              <a:off x="3865876" y="1278574"/>
              <a:ext cx="4079241" cy="303474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ectangle: Rounded Corners 1107">
              <a:extLst>
                <a:ext uri="{FF2B5EF4-FFF2-40B4-BE49-F238E27FC236}">
                  <a16:creationId xmlns:a16="http://schemas.microsoft.com/office/drawing/2014/main" id="{17EED47D-7E0D-A9B7-5C7D-C103BB19F490}"/>
                </a:ext>
              </a:extLst>
            </p:cNvPr>
            <p:cNvSpPr/>
            <p:nvPr/>
          </p:nvSpPr>
          <p:spPr>
            <a:xfrm>
              <a:off x="4508477" y="1188795"/>
              <a:ext cx="2794041" cy="223517"/>
            </a:xfrm>
            <a:prstGeom prst="roundRect">
              <a:avLst/>
            </a:prstGeom>
            <a:solidFill>
              <a:srgbClr val="EF5A1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Feature Requirements</a:t>
              </a:r>
              <a:endParaRPr lang="en-US" sz="1400" dirty="0"/>
            </a:p>
          </p:txBody>
        </p:sp>
      </p:grpSp>
      <p:grpSp>
        <p:nvGrpSpPr>
          <p:cNvPr id="1149" name="Group 1148">
            <a:extLst>
              <a:ext uri="{FF2B5EF4-FFF2-40B4-BE49-F238E27FC236}">
                <a16:creationId xmlns:a16="http://schemas.microsoft.com/office/drawing/2014/main" id="{C7185A89-3870-EE9F-FF74-DB64EF4B2AE9}"/>
              </a:ext>
            </a:extLst>
          </p:cNvPr>
          <p:cNvGrpSpPr/>
          <p:nvPr/>
        </p:nvGrpSpPr>
        <p:grpSpPr>
          <a:xfrm>
            <a:off x="8244636" y="1200333"/>
            <a:ext cx="3772212" cy="1955688"/>
            <a:chOff x="8244636" y="1200333"/>
            <a:chExt cx="3772212" cy="1955688"/>
          </a:xfrm>
        </p:grpSpPr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C35A71DA-53BD-663F-EACC-3977B35869E2}"/>
                </a:ext>
              </a:extLst>
            </p:cNvPr>
            <p:cNvSpPr/>
            <p:nvPr/>
          </p:nvSpPr>
          <p:spPr>
            <a:xfrm>
              <a:off x="8244636" y="1310641"/>
              <a:ext cx="3772212" cy="184538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ectangle: Rounded Corners 1141">
              <a:extLst>
                <a:ext uri="{FF2B5EF4-FFF2-40B4-BE49-F238E27FC236}">
                  <a16:creationId xmlns:a16="http://schemas.microsoft.com/office/drawing/2014/main" id="{6E95BC23-D621-DDEA-BA05-61B25BD41C78}"/>
                </a:ext>
              </a:extLst>
            </p:cNvPr>
            <p:cNvSpPr/>
            <p:nvPr/>
          </p:nvSpPr>
          <p:spPr>
            <a:xfrm>
              <a:off x="8836636" y="1200333"/>
              <a:ext cx="2583744" cy="223517"/>
            </a:xfrm>
            <a:prstGeom prst="roundRect">
              <a:avLst/>
            </a:prstGeom>
            <a:solidFill>
              <a:srgbClr val="EF5A1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Possible Risks Involved</a:t>
              </a:r>
              <a:endParaRPr lang="en-US" sz="1400" dirty="0"/>
            </a:p>
          </p:txBody>
        </p:sp>
        <p:pic>
          <p:nvPicPr>
            <p:cNvPr id="1143" name="Picture 14">
              <a:extLst>
                <a:ext uri="{FF2B5EF4-FFF2-40B4-BE49-F238E27FC236}">
                  <a16:creationId xmlns:a16="http://schemas.microsoft.com/office/drawing/2014/main" id="{C94218B1-8978-D4D1-4D0D-4DF9AA067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239" y="1525404"/>
              <a:ext cx="372411" cy="372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4" name="Picture 16">
              <a:extLst>
                <a:ext uri="{FF2B5EF4-FFF2-40B4-BE49-F238E27FC236}">
                  <a16:creationId xmlns:a16="http://schemas.microsoft.com/office/drawing/2014/main" id="{9132A534-4F7C-1CD9-C67D-D39C5B30D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10" y="2110934"/>
              <a:ext cx="372411" cy="372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5" name="Picture 8">
              <a:extLst>
                <a:ext uri="{FF2B5EF4-FFF2-40B4-BE49-F238E27FC236}">
                  <a16:creationId xmlns:a16="http://schemas.microsoft.com/office/drawing/2014/main" id="{76792552-57D1-6D8C-6FFC-0C91C7E4B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615" y="2685060"/>
              <a:ext cx="372412" cy="37241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DD85E9F8-72C1-CFF8-C199-E831A96C81EB}"/>
              </a:ext>
            </a:extLst>
          </p:cNvPr>
          <p:cNvGrpSpPr/>
          <p:nvPr/>
        </p:nvGrpSpPr>
        <p:grpSpPr>
          <a:xfrm>
            <a:off x="8244636" y="3198863"/>
            <a:ext cx="3772212" cy="3591403"/>
            <a:chOff x="8244636" y="1200333"/>
            <a:chExt cx="3772212" cy="3591403"/>
          </a:xfrm>
        </p:grpSpPr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D4541856-B472-C5E1-F536-17DFA30B953D}"/>
                </a:ext>
              </a:extLst>
            </p:cNvPr>
            <p:cNvSpPr/>
            <p:nvPr/>
          </p:nvSpPr>
          <p:spPr>
            <a:xfrm>
              <a:off x="8244636" y="1310641"/>
              <a:ext cx="3772212" cy="184538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ectangle: Rounded Corners 1151">
              <a:extLst>
                <a:ext uri="{FF2B5EF4-FFF2-40B4-BE49-F238E27FC236}">
                  <a16:creationId xmlns:a16="http://schemas.microsoft.com/office/drawing/2014/main" id="{EDA56323-9EE1-6ED0-7DCE-6BD6098BE176}"/>
                </a:ext>
              </a:extLst>
            </p:cNvPr>
            <p:cNvSpPr/>
            <p:nvPr/>
          </p:nvSpPr>
          <p:spPr>
            <a:xfrm>
              <a:off x="8836636" y="1200333"/>
              <a:ext cx="2583744" cy="223517"/>
            </a:xfrm>
            <a:prstGeom prst="roundRect">
              <a:avLst/>
            </a:prstGeom>
            <a:solidFill>
              <a:srgbClr val="EF5A1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Risk Mitigation Plan</a:t>
              </a:r>
              <a:endParaRPr lang="en-US" sz="1400" dirty="0"/>
            </a:p>
          </p:txBody>
        </p:sp>
        <p:pic>
          <p:nvPicPr>
            <p:cNvPr id="1153" name="Picture 14">
              <a:extLst>
                <a:ext uri="{FF2B5EF4-FFF2-40B4-BE49-F238E27FC236}">
                  <a16:creationId xmlns:a16="http://schemas.microsoft.com/office/drawing/2014/main" id="{37E5FA63-1A42-BD7A-FBB3-11193ACF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239" y="1525404"/>
              <a:ext cx="372411" cy="372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4" name="Picture 16">
              <a:extLst>
                <a:ext uri="{FF2B5EF4-FFF2-40B4-BE49-F238E27FC236}">
                  <a16:creationId xmlns:a16="http://schemas.microsoft.com/office/drawing/2014/main" id="{F9F18018-2D36-7E31-BD63-64A199129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10" y="2110934"/>
              <a:ext cx="372411" cy="372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5" name="Picture 8">
              <a:extLst>
                <a:ext uri="{FF2B5EF4-FFF2-40B4-BE49-F238E27FC236}">
                  <a16:creationId xmlns:a16="http://schemas.microsoft.com/office/drawing/2014/main" id="{0453246F-B47E-BA3D-E17D-F298172C5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615" y="2685060"/>
              <a:ext cx="372412" cy="37241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17EA6BE-940F-F616-7FB8-B32BE3223162}"/>
                </a:ext>
              </a:extLst>
            </p:cNvPr>
            <p:cNvSpPr/>
            <p:nvPr/>
          </p:nvSpPr>
          <p:spPr>
            <a:xfrm>
              <a:off x="8257389" y="3224843"/>
              <a:ext cx="3755861" cy="15668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6" name="Rectangle 1155">
            <a:extLst>
              <a:ext uri="{FF2B5EF4-FFF2-40B4-BE49-F238E27FC236}">
                <a16:creationId xmlns:a16="http://schemas.microsoft.com/office/drawing/2014/main" id="{022CF720-81E8-927A-EEEF-FAF25D1BB7BF}"/>
              </a:ext>
            </a:extLst>
          </p:cNvPr>
          <p:cNvSpPr/>
          <p:nvPr/>
        </p:nvSpPr>
        <p:spPr>
          <a:xfrm>
            <a:off x="76200" y="4356349"/>
            <a:ext cx="7868917" cy="89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 dirty="0">
                <a:solidFill>
                  <a:schemeClr val="tx1"/>
                </a:solidFill>
              </a:rPr>
              <a:t>Scalability: </a:t>
            </a:r>
            <a:r>
              <a:rPr lang="en-IN" sz="1400" dirty="0">
                <a:solidFill>
                  <a:schemeClr val="tx1"/>
                </a:solidFill>
              </a:rPr>
              <a:t>Social commerce through short videos. (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Flipkart, Moj tie up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to take video, live commerce to next 200 MN customers). GMV of live commerce through short videos would touch 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$5 billion in India by 2025.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In another recent study by Bain &amp; Company, 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three in four Internet users (or 600 to 650 million Indians) will consume short-form videos by 2025.</a:t>
            </a:r>
            <a:endParaRPr lang="en-US" sz="1400" b="0" i="0" dirty="0">
              <a:solidFill>
                <a:srgbClr val="000000"/>
              </a:solidFill>
              <a:effectLst/>
            </a:endParaRPr>
          </a:p>
          <a:p>
            <a:r>
              <a:rPr lang="en-IN" sz="1400" b="1" dirty="0">
                <a:solidFill>
                  <a:schemeClr val="tx1"/>
                </a:solidFill>
              </a:rPr>
              <a:t> 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E441B8EE-89EB-292A-F498-DC50D18B93FC}"/>
              </a:ext>
            </a:extLst>
          </p:cNvPr>
          <p:cNvGrpSpPr/>
          <p:nvPr/>
        </p:nvGrpSpPr>
        <p:grpSpPr>
          <a:xfrm>
            <a:off x="8470846" y="5383178"/>
            <a:ext cx="877980" cy="515388"/>
            <a:chOff x="5106939" y="5996013"/>
            <a:chExt cx="877980" cy="515388"/>
          </a:xfrm>
        </p:grpSpPr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07B3A7B6-0944-98B8-4C9C-FBCC4A729705}"/>
                </a:ext>
              </a:extLst>
            </p:cNvPr>
            <p:cNvSpPr/>
            <p:nvPr/>
          </p:nvSpPr>
          <p:spPr>
            <a:xfrm>
              <a:off x="5106939" y="5996013"/>
              <a:ext cx="515388" cy="515388"/>
            </a:xfrm>
            <a:prstGeom prst="ellipse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0" name="TextBox 1179">
              <a:extLst>
                <a:ext uri="{FF2B5EF4-FFF2-40B4-BE49-F238E27FC236}">
                  <a16:creationId xmlns:a16="http://schemas.microsoft.com/office/drawing/2014/main" id="{D8270EA2-9191-0F4E-1293-F0EE81FAF37C}"/>
                </a:ext>
              </a:extLst>
            </p:cNvPr>
            <p:cNvSpPr txBox="1"/>
            <p:nvPr/>
          </p:nvSpPr>
          <p:spPr>
            <a:xfrm>
              <a:off x="5122841" y="6123595"/>
              <a:ext cx="862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Cost</a:t>
              </a:r>
              <a:endParaRPr lang="en-US" sz="11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7EF238-8052-06B9-B1FB-A3AC0B673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03" y="6042322"/>
              <a:ext cx="202656" cy="214830"/>
            </a:xfrm>
            <a:prstGeom prst="straightConnector1">
              <a:avLst/>
            </a:prstGeom>
            <a:ln w="6350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1563B496-0C8A-A7C3-DC6D-BF4795D1D667}"/>
              </a:ext>
            </a:extLst>
          </p:cNvPr>
          <p:cNvGrpSpPr/>
          <p:nvPr/>
        </p:nvGrpSpPr>
        <p:grpSpPr>
          <a:xfrm>
            <a:off x="8452558" y="5284283"/>
            <a:ext cx="3732523" cy="1577207"/>
            <a:chOff x="8381653" y="5161615"/>
            <a:chExt cx="3732523" cy="1577207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5996B6B-BAA0-FCB0-81DC-6C7B8161A7B6}"/>
                </a:ext>
              </a:extLst>
            </p:cNvPr>
            <p:cNvGrpSpPr/>
            <p:nvPr/>
          </p:nvGrpSpPr>
          <p:grpSpPr>
            <a:xfrm>
              <a:off x="9123923" y="5161615"/>
              <a:ext cx="2990253" cy="1577207"/>
              <a:chOff x="9454017" y="4613619"/>
              <a:chExt cx="2990253" cy="1577207"/>
            </a:xfrm>
          </p:grpSpPr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6695FDC9-2139-AE8E-147E-2D6F304E5BC1}"/>
                  </a:ext>
                </a:extLst>
              </p:cNvPr>
              <p:cNvSpPr txBox="1"/>
              <p:nvPr/>
            </p:nvSpPr>
            <p:spPr>
              <a:xfrm>
                <a:off x="9604617" y="5441903"/>
                <a:ext cx="2589278" cy="748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aseline="30000" dirty="0">
                    <a:cs typeface="Calibri" panose="020F0502020204030204" pitchFamily="34" charset="0"/>
                  </a:rPr>
                  <a:t>Expected </a:t>
                </a:r>
                <a:r>
                  <a:rPr lang="en-US" sz="1600" b="1" baseline="30000" dirty="0">
                    <a:cs typeface="Calibri" panose="020F0502020204030204" pitchFamily="34" charset="0"/>
                  </a:rPr>
                  <a:t>3x growth </a:t>
                </a:r>
                <a:r>
                  <a:rPr lang="en-US" sz="1600" baseline="30000" dirty="0">
                    <a:cs typeface="Calibri" panose="020F0502020204030204" pitchFamily="34" charset="0"/>
                  </a:rPr>
                  <a:t>in the revenue from Tier 2,3 &amp; 3+ cities through online + offline penetration Benchmark: </a:t>
                </a:r>
                <a:r>
                  <a:rPr lang="en-US" sz="1600" b="1" baseline="30000" dirty="0">
                    <a:cs typeface="Calibri" panose="020F0502020204030204" pitchFamily="34" charset="0"/>
                  </a:rPr>
                  <a:t>Pinduoduo</a:t>
                </a:r>
                <a:r>
                  <a:rPr lang="en-US" sz="1600" baseline="30000" dirty="0">
                    <a:cs typeface="Calibri" panose="020F0502020204030204" pitchFamily="34" charset="0"/>
                  </a:rPr>
                  <a:t> </a:t>
                </a:r>
                <a:r>
                  <a:rPr lang="en-US" sz="1600" baseline="30000" dirty="0">
                    <a:cs typeface="Calibri" panose="020F0502020204030204" pitchFamily="34" charset="0"/>
                    <a:hlinkClick r:id="rId10"/>
                  </a:rPr>
                  <a:t>(Ycombinator report)</a:t>
                </a:r>
                <a:endParaRPr lang="en-US" sz="1600" b="1" baseline="30000" dirty="0"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9CC01D-0BFF-0800-202B-62069DB6B230}"/>
                  </a:ext>
                </a:extLst>
              </p:cNvPr>
              <p:cNvSpPr txBox="1"/>
              <p:nvPr/>
            </p:nvSpPr>
            <p:spPr>
              <a:xfrm>
                <a:off x="9478692" y="4613619"/>
                <a:ext cx="29586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Shopsy Academy: </a:t>
                </a:r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7.75 lacs per month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Calculation mentioned in 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Appendix</a:t>
                </a:r>
                <a:endParaRPr lang="en-US" sz="11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C9E8C0-90E0-861F-F5CE-BC645966CEBE}"/>
                  </a:ext>
                </a:extLst>
              </p:cNvPr>
              <p:cNvSpPr txBox="1"/>
              <p:nvPr/>
            </p:nvSpPr>
            <p:spPr>
              <a:xfrm>
                <a:off x="9454017" y="5033992"/>
                <a:ext cx="2741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12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AD5C13-25F1-96F7-3F51-ACBBBC134354}"/>
                  </a:ext>
                </a:extLst>
              </p:cNvPr>
              <p:cNvSpPr txBox="1"/>
              <p:nvPr/>
            </p:nvSpPr>
            <p:spPr>
              <a:xfrm>
                <a:off x="9485631" y="5015388"/>
                <a:ext cx="29586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Shopsy Community: </a:t>
                </a:r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6.5 lacs per month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Calculation mentioned in 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  <a:hlinkClick r:id="rId11"/>
                  </a:rPr>
                  <a:t>Appendix</a:t>
                </a:r>
                <a:endParaRPr lang="en-US" sz="11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84" name="Group 1183">
              <a:extLst>
                <a:ext uri="{FF2B5EF4-FFF2-40B4-BE49-F238E27FC236}">
                  <a16:creationId xmlns:a16="http://schemas.microsoft.com/office/drawing/2014/main" id="{0AF35277-5639-FB4D-DF00-7D4572B91BFF}"/>
                </a:ext>
              </a:extLst>
            </p:cNvPr>
            <p:cNvGrpSpPr/>
            <p:nvPr/>
          </p:nvGrpSpPr>
          <p:grpSpPr>
            <a:xfrm>
              <a:off x="8381653" y="5527515"/>
              <a:ext cx="915020" cy="1004232"/>
              <a:chOff x="5967052" y="3594461"/>
              <a:chExt cx="915020" cy="1004232"/>
            </a:xfrm>
          </p:grpSpPr>
          <p:sp>
            <p:nvSpPr>
              <p:cNvPr id="1185" name="Oval 1184">
                <a:extLst>
                  <a:ext uri="{FF2B5EF4-FFF2-40B4-BE49-F238E27FC236}">
                    <a16:creationId xmlns:a16="http://schemas.microsoft.com/office/drawing/2014/main" id="{DB9678E6-C629-7434-70ED-FB4DC0172C62}"/>
                  </a:ext>
                </a:extLst>
              </p:cNvPr>
              <p:cNvSpPr/>
              <p:nvPr/>
            </p:nvSpPr>
            <p:spPr>
              <a:xfrm>
                <a:off x="6004092" y="4083305"/>
                <a:ext cx="515388" cy="515388"/>
              </a:xfrm>
              <a:prstGeom prst="ellipse">
                <a:avLst/>
              </a:prstGeom>
              <a:solidFill>
                <a:srgbClr val="EF5A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87" name="Straight Arrow Connector 1186">
                <a:extLst>
                  <a:ext uri="{FF2B5EF4-FFF2-40B4-BE49-F238E27FC236}">
                    <a16:creationId xmlns:a16="http://schemas.microsoft.com/office/drawing/2014/main" id="{698155E8-6D46-A9C0-A334-01602D2DE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9480" y="4340650"/>
                <a:ext cx="362592" cy="1042"/>
              </a:xfrm>
              <a:prstGeom prst="straightConnector1">
                <a:avLst/>
              </a:prstGeom>
              <a:ln w="6350">
                <a:prstDash val="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89" name="TextBox 1188">
                <a:extLst>
                  <a:ext uri="{FF2B5EF4-FFF2-40B4-BE49-F238E27FC236}">
                    <a16:creationId xmlns:a16="http://schemas.microsoft.com/office/drawing/2014/main" id="{BA32C159-13FB-B22E-06EF-395459172259}"/>
                  </a:ext>
                </a:extLst>
              </p:cNvPr>
              <p:cNvSpPr txBox="1"/>
              <p:nvPr/>
            </p:nvSpPr>
            <p:spPr>
              <a:xfrm>
                <a:off x="5967052" y="4277993"/>
                <a:ext cx="657041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baseline="30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Benefit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AA4FFB0-D438-311F-3774-326B59FDC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5543" y="3594461"/>
                <a:ext cx="199701" cy="197901"/>
              </a:xfrm>
              <a:prstGeom prst="straightConnector1">
                <a:avLst/>
              </a:prstGeom>
              <a:ln w="6350">
                <a:prstDash val="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202" name="Rectangle 1201">
            <a:extLst>
              <a:ext uri="{FF2B5EF4-FFF2-40B4-BE49-F238E27FC236}">
                <a16:creationId xmlns:a16="http://schemas.microsoft.com/office/drawing/2014/main" id="{551AE838-E545-565A-897A-5AE61CB38901}"/>
              </a:ext>
            </a:extLst>
          </p:cNvPr>
          <p:cNvSpPr/>
          <p:nvPr/>
        </p:nvSpPr>
        <p:spPr>
          <a:xfrm>
            <a:off x="76201" y="5300071"/>
            <a:ext cx="3861325" cy="15059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Rectangle 1203">
            <a:extLst>
              <a:ext uri="{FF2B5EF4-FFF2-40B4-BE49-F238E27FC236}">
                <a16:creationId xmlns:a16="http://schemas.microsoft.com/office/drawing/2014/main" id="{4B7ABB78-F410-0FE2-B2D2-3E8C1A2872E1}"/>
              </a:ext>
            </a:extLst>
          </p:cNvPr>
          <p:cNvSpPr/>
          <p:nvPr/>
        </p:nvSpPr>
        <p:spPr>
          <a:xfrm>
            <a:off x="4229642" y="5301390"/>
            <a:ext cx="3715475" cy="15046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5" name="Picture 20">
            <a:extLst>
              <a:ext uri="{FF2B5EF4-FFF2-40B4-BE49-F238E27FC236}">
                <a16:creationId xmlns:a16="http://schemas.microsoft.com/office/drawing/2014/main" id="{649E222D-22DB-8F00-B60A-7695E4D9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58" y="5162071"/>
            <a:ext cx="308987" cy="30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6" name="TextBox 1205">
            <a:extLst>
              <a:ext uri="{FF2B5EF4-FFF2-40B4-BE49-F238E27FC236}">
                <a16:creationId xmlns:a16="http://schemas.microsoft.com/office/drawing/2014/main" id="{D5B816F9-A710-10DA-C2A5-BA70C0CFE047}"/>
              </a:ext>
            </a:extLst>
          </p:cNvPr>
          <p:cNvSpPr txBox="1"/>
          <p:nvPr/>
        </p:nvSpPr>
        <p:spPr>
          <a:xfrm>
            <a:off x="477358" y="5276987"/>
            <a:ext cx="1625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Future Proofing</a:t>
            </a:r>
            <a:endParaRPr lang="en-US" sz="1200" b="1" dirty="0"/>
          </a:p>
        </p:txBody>
      </p:sp>
      <p:sp>
        <p:nvSpPr>
          <p:cNvPr id="1207" name="TextBox 1206">
            <a:extLst>
              <a:ext uri="{FF2B5EF4-FFF2-40B4-BE49-F238E27FC236}">
                <a16:creationId xmlns:a16="http://schemas.microsoft.com/office/drawing/2014/main" id="{277D35C6-D75C-2B6D-C8D2-8F4B697C3626}"/>
              </a:ext>
            </a:extLst>
          </p:cNvPr>
          <p:cNvSpPr txBox="1"/>
          <p:nvPr/>
        </p:nvSpPr>
        <p:spPr>
          <a:xfrm>
            <a:off x="4713344" y="5276867"/>
            <a:ext cx="1931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Competitive Advantage</a:t>
            </a:r>
            <a:endParaRPr lang="en-US" sz="1200" b="1" dirty="0"/>
          </a:p>
        </p:txBody>
      </p:sp>
      <p:sp>
        <p:nvSpPr>
          <p:cNvPr id="1214" name="TextBox 1213">
            <a:extLst>
              <a:ext uri="{FF2B5EF4-FFF2-40B4-BE49-F238E27FC236}">
                <a16:creationId xmlns:a16="http://schemas.microsoft.com/office/drawing/2014/main" id="{8D837865-E04E-DF6A-C799-754A1E626B7D}"/>
              </a:ext>
            </a:extLst>
          </p:cNvPr>
          <p:cNvSpPr txBox="1"/>
          <p:nvPr/>
        </p:nvSpPr>
        <p:spPr>
          <a:xfrm>
            <a:off x="698309" y="5572286"/>
            <a:ext cx="91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62.4%</a:t>
            </a:r>
            <a:endParaRPr lang="en-US" sz="2000" b="1" dirty="0"/>
          </a:p>
        </p:txBody>
      </p:sp>
      <p:sp>
        <p:nvSpPr>
          <p:cNvPr id="1215" name="TextBox 1214">
            <a:extLst>
              <a:ext uri="{FF2B5EF4-FFF2-40B4-BE49-F238E27FC236}">
                <a16:creationId xmlns:a16="http://schemas.microsoft.com/office/drawing/2014/main" id="{6DE551A0-DE1A-9EAB-499A-3BA5CFC93441}"/>
              </a:ext>
            </a:extLst>
          </p:cNvPr>
          <p:cNvSpPr txBox="1"/>
          <p:nvPr/>
        </p:nvSpPr>
        <p:spPr>
          <a:xfrm>
            <a:off x="90527" y="5935264"/>
            <a:ext cx="2105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Is the expected CAGR of the social commerce market in India 2022-2028, </a:t>
            </a:r>
            <a:r>
              <a:rPr lang="en-IN" sz="1200" dirty="0">
                <a:hlinkClick r:id="rId13"/>
              </a:rPr>
              <a:t>according to a report by prnewswire</a:t>
            </a:r>
            <a:endParaRPr lang="en-US" sz="1200" dirty="0"/>
          </a:p>
        </p:txBody>
      </p:sp>
      <p:cxnSp>
        <p:nvCxnSpPr>
          <p:cNvPr id="1219" name="Straight Connector 1218">
            <a:extLst>
              <a:ext uri="{FF2B5EF4-FFF2-40B4-BE49-F238E27FC236}">
                <a16:creationId xmlns:a16="http://schemas.microsoft.com/office/drawing/2014/main" id="{8AAFCDEE-9A32-3162-EFAD-0709EF5C5F9B}"/>
              </a:ext>
            </a:extLst>
          </p:cNvPr>
          <p:cNvCxnSpPr>
            <a:cxnSpLocks/>
          </p:cNvCxnSpPr>
          <p:nvPr/>
        </p:nvCxnSpPr>
        <p:spPr>
          <a:xfrm>
            <a:off x="2199334" y="5858912"/>
            <a:ext cx="0" cy="86114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0" name="TextBox 1219">
            <a:extLst>
              <a:ext uri="{FF2B5EF4-FFF2-40B4-BE49-F238E27FC236}">
                <a16:creationId xmlns:a16="http://schemas.microsoft.com/office/drawing/2014/main" id="{52C97A92-AF0A-E720-76AE-F0940F9170CF}"/>
              </a:ext>
            </a:extLst>
          </p:cNvPr>
          <p:cNvSpPr txBox="1"/>
          <p:nvPr/>
        </p:nvSpPr>
        <p:spPr>
          <a:xfrm>
            <a:off x="2200135" y="5759198"/>
            <a:ext cx="1737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0" i="0" dirty="0">
                <a:solidFill>
                  <a:srgbClr val="000000"/>
                </a:solidFill>
                <a:effectLst/>
              </a:rPr>
              <a:t>Growth in UPI payments expected in Tier 2,3&amp;3+ towns in the coming years according to a </a:t>
            </a:r>
            <a:r>
              <a:rPr lang="en-US" sz="1200" b="0" i="0" dirty="0">
                <a:solidFill>
                  <a:srgbClr val="000000"/>
                </a:solidFill>
                <a:effectLst/>
                <a:hlinkClick r:id="rId14"/>
              </a:rPr>
              <a:t>PWC report</a:t>
            </a:r>
            <a:endParaRPr lang="en-US" sz="1200" dirty="0"/>
          </a:p>
        </p:txBody>
      </p:sp>
      <p:pic>
        <p:nvPicPr>
          <p:cNvPr id="1224" name="Picture 30">
            <a:extLst>
              <a:ext uri="{FF2B5EF4-FFF2-40B4-BE49-F238E27FC236}">
                <a16:creationId xmlns:a16="http://schemas.microsoft.com/office/drawing/2014/main" id="{7D29AB3B-2C73-DFB7-9835-D3BBD1739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5" y="5162071"/>
            <a:ext cx="349375" cy="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872789-BA96-5806-A87A-17FB06169CAC}"/>
              </a:ext>
            </a:extLst>
          </p:cNvPr>
          <p:cNvGrpSpPr/>
          <p:nvPr/>
        </p:nvGrpSpPr>
        <p:grpSpPr>
          <a:xfrm>
            <a:off x="127998" y="1240958"/>
            <a:ext cx="4851174" cy="3051659"/>
            <a:chOff x="3865876" y="1188795"/>
            <a:chExt cx="4079241" cy="31245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F75F89-394C-6B55-4611-5B333AD1CBCB}"/>
                </a:ext>
              </a:extLst>
            </p:cNvPr>
            <p:cNvSpPr/>
            <p:nvPr/>
          </p:nvSpPr>
          <p:spPr>
            <a:xfrm>
              <a:off x="3865876" y="1278574"/>
              <a:ext cx="4079241" cy="303474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1FD8CAD-F7D1-081B-DCF0-C421C0DA5848}"/>
                </a:ext>
              </a:extLst>
            </p:cNvPr>
            <p:cNvSpPr/>
            <p:nvPr/>
          </p:nvSpPr>
          <p:spPr>
            <a:xfrm>
              <a:off x="4508477" y="1188795"/>
              <a:ext cx="2794041" cy="223517"/>
            </a:xfrm>
            <a:prstGeom prst="roundRect">
              <a:avLst/>
            </a:prstGeom>
            <a:solidFill>
              <a:srgbClr val="EF5A1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/>
                <a:t>User Journey: Indirect Onboarding</a:t>
              </a:r>
              <a:endParaRPr lang="en-US" sz="14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EBAFABF-BA97-41BB-ADFC-0C45C8F80CB5}"/>
              </a:ext>
            </a:extLst>
          </p:cNvPr>
          <p:cNvSpPr txBox="1"/>
          <p:nvPr/>
        </p:nvSpPr>
        <p:spPr>
          <a:xfrm>
            <a:off x="196615" y="1544590"/>
            <a:ext cx="211629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Smitha’s daughter urges to wear modern dress on Diwali 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A4D9D-6827-DF61-8E18-D4603C1EDD40}"/>
              </a:ext>
            </a:extLst>
          </p:cNvPr>
          <p:cNvCxnSpPr>
            <a:cxnSpLocks/>
          </p:cNvCxnSpPr>
          <p:nvPr/>
        </p:nvCxnSpPr>
        <p:spPr>
          <a:xfrm flipV="1">
            <a:off x="2330977" y="1772367"/>
            <a:ext cx="240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2E97B-AD15-FDBF-233F-337A61A528E5}"/>
              </a:ext>
            </a:extLst>
          </p:cNvPr>
          <p:cNvSpPr txBox="1"/>
          <p:nvPr/>
        </p:nvSpPr>
        <p:spPr>
          <a:xfrm>
            <a:off x="2571656" y="1549636"/>
            <a:ext cx="2331647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1200"/>
            </a:lvl1pPr>
          </a:lstStyle>
          <a:p>
            <a:r>
              <a:rPr lang="en-IN" dirty="0"/>
              <a:t>Modern dresses are not available in Udupi fashion &amp; retail stores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4B398F-E3B9-9DEF-AC9F-7FA58E4700BD}"/>
              </a:ext>
            </a:extLst>
          </p:cNvPr>
          <p:cNvCxnSpPr>
            <a:cxnSpLocks/>
          </p:cNvCxnSpPr>
          <p:nvPr/>
        </p:nvCxnSpPr>
        <p:spPr>
          <a:xfrm>
            <a:off x="3737479" y="2006255"/>
            <a:ext cx="0" cy="263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969898-766A-F336-C8AD-75D5B61FFDFE}"/>
              </a:ext>
            </a:extLst>
          </p:cNvPr>
          <p:cNvSpPr txBox="1"/>
          <p:nvPr/>
        </p:nvSpPr>
        <p:spPr>
          <a:xfrm>
            <a:off x="2574799" y="2284844"/>
            <a:ext cx="2331647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1200"/>
            </a:lvl1pPr>
          </a:lstStyle>
          <a:p>
            <a:r>
              <a:rPr lang="en-IN" dirty="0"/>
              <a:t>Smitha’s friend Vineetha who is just became a Shopsy reseller shares modern dresses Catalog with her on WhatsApp group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71227D-E014-E4D6-DD46-10CF2C5F2B61}"/>
              </a:ext>
            </a:extLst>
          </p:cNvPr>
          <p:cNvCxnSpPr>
            <a:cxnSpLocks/>
          </p:cNvCxnSpPr>
          <p:nvPr/>
        </p:nvCxnSpPr>
        <p:spPr>
          <a:xfrm flipH="1">
            <a:off x="2311924" y="2682487"/>
            <a:ext cx="235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CE8E4B-A6EB-241E-08F1-5C5B5BBD0725}"/>
              </a:ext>
            </a:extLst>
          </p:cNvPr>
          <p:cNvSpPr txBox="1"/>
          <p:nvPr/>
        </p:nvSpPr>
        <p:spPr>
          <a:xfrm>
            <a:off x="185576" y="2273810"/>
            <a:ext cx="2116290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1200"/>
            </a:lvl1pPr>
          </a:lstStyle>
          <a:p>
            <a:r>
              <a:rPr lang="en-IN" dirty="0"/>
              <a:t>Smitha who trust her friend finds the dress her daughter wanted on her Catalog and placed order to Vineetha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2EBEF9-BE80-1A1C-81AE-163DAE5B5693}"/>
              </a:ext>
            </a:extLst>
          </p:cNvPr>
          <p:cNvCxnSpPr>
            <a:cxnSpLocks/>
          </p:cNvCxnSpPr>
          <p:nvPr/>
        </p:nvCxnSpPr>
        <p:spPr>
          <a:xfrm>
            <a:off x="1254760" y="3115841"/>
            <a:ext cx="0" cy="263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F7CFB4-4987-F41E-4BDD-CAB0E0DD08C6}"/>
              </a:ext>
            </a:extLst>
          </p:cNvPr>
          <p:cNvSpPr txBox="1"/>
          <p:nvPr/>
        </p:nvSpPr>
        <p:spPr>
          <a:xfrm>
            <a:off x="185576" y="3393261"/>
            <a:ext cx="2116290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1200"/>
            </a:lvl1pPr>
          </a:lstStyle>
          <a:p>
            <a:r>
              <a:rPr lang="en-IN" dirty="0"/>
              <a:t>Vineetha has now followed the seller on Meesho community and interacts with everyone on the community to sell more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12B0E-438B-1259-1768-CEDBFDBDE344}"/>
              </a:ext>
            </a:extLst>
          </p:cNvPr>
          <p:cNvCxnSpPr>
            <a:cxnSpLocks/>
          </p:cNvCxnSpPr>
          <p:nvPr/>
        </p:nvCxnSpPr>
        <p:spPr>
          <a:xfrm flipV="1">
            <a:off x="2287695" y="3808759"/>
            <a:ext cx="240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AAC1B3-B8C5-AF11-4D80-483DD1759F49}"/>
              </a:ext>
            </a:extLst>
          </p:cNvPr>
          <p:cNvSpPr txBox="1"/>
          <p:nvPr/>
        </p:nvSpPr>
        <p:spPr>
          <a:xfrm>
            <a:off x="2553585" y="3379650"/>
            <a:ext cx="2331647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1200"/>
            </a:lvl1pPr>
          </a:lstStyle>
          <a:p>
            <a:r>
              <a:rPr lang="en-IN" dirty="0"/>
              <a:t>Vineetha started her Instagram page with the help of Shopsy Academy and now sell 3X more to the unknown audience on Insta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E61EA3-30ED-B278-D3F0-E60538F3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102" y="1664014"/>
            <a:ext cx="357634" cy="35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8DA4DA-817C-9CE2-2C9A-3D2C411CFDC5}"/>
              </a:ext>
            </a:extLst>
          </p:cNvPr>
          <p:cNvSpPr txBox="1"/>
          <p:nvPr/>
        </p:nvSpPr>
        <p:spPr>
          <a:xfrm>
            <a:off x="5671337" y="1570765"/>
            <a:ext cx="2207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Chatbots with adaptability of vernacular languages </a:t>
            </a:r>
            <a:endParaRPr lang="en-US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A57541-17D1-7657-2BCB-8232514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57" y="2258747"/>
            <a:ext cx="388430" cy="38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F8EC11-1C05-3651-1254-A42FAD3FF40A}"/>
              </a:ext>
            </a:extLst>
          </p:cNvPr>
          <p:cNvSpPr txBox="1"/>
          <p:nvPr/>
        </p:nvSpPr>
        <p:spPr>
          <a:xfrm>
            <a:off x="5649021" y="2197372"/>
            <a:ext cx="2207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On ground business development teams to find out &amp; acquire resellers and customers on the platform</a:t>
            </a:r>
            <a:endParaRPr lang="en-US" sz="1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1CB9045-D4DD-4FAA-0FDB-9230C5A4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67" y="3262154"/>
            <a:ext cx="405515" cy="40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D4FD5D-864F-35F0-C558-643FEFC6888B}"/>
              </a:ext>
            </a:extLst>
          </p:cNvPr>
          <p:cNvSpPr txBox="1"/>
          <p:nvPr/>
        </p:nvSpPr>
        <p:spPr>
          <a:xfrm>
            <a:off x="5641596" y="3219896"/>
            <a:ext cx="2207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Content ideation, planning and execution. A lot of data on the requirement of different content needs</a:t>
            </a:r>
            <a:endParaRPr lang="en-US" sz="1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9E5ACBC-2064-CB7C-D5C1-BF42794CA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41" y="5610377"/>
            <a:ext cx="419620" cy="41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5F1CB55-4242-0494-A71B-6006A7C3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43" y="6265427"/>
            <a:ext cx="393055" cy="39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95BCEE4-356D-30CB-8E7D-A8C1A59605FC}"/>
              </a:ext>
            </a:extLst>
          </p:cNvPr>
          <p:cNvSpPr txBox="1"/>
          <p:nvPr/>
        </p:nvSpPr>
        <p:spPr>
          <a:xfrm>
            <a:off x="2608445" y="5368554"/>
            <a:ext cx="91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80%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F0F77-4C8A-C2B4-A2D6-F1020D7289C9}"/>
              </a:ext>
            </a:extLst>
          </p:cNvPr>
          <p:cNvSpPr txBox="1"/>
          <p:nvPr/>
        </p:nvSpPr>
        <p:spPr>
          <a:xfrm>
            <a:off x="8822055" y="1457366"/>
            <a:ext cx="3098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Too much load on the app can cause app crash / lag / increased app size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B7C17-40B5-A047-3C14-6E0CD2586E93}"/>
              </a:ext>
            </a:extLst>
          </p:cNvPr>
          <p:cNvSpPr txBox="1"/>
          <p:nvPr/>
        </p:nvSpPr>
        <p:spPr>
          <a:xfrm>
            <a:off x="8836636" y="2014102"/>
            <a:ext cx="3098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Financial risks in providing the BNPL access to Verified resellers / big retailers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FC36C-E0FD-5AC0-3583-68E31E538B2F}"/>
              </a:ext>
            </a:extLst>
          </p:cNvPr>
          <p:cNvSpPr txBox="1"/>
          <p:nvPr/>
        </p:nvSpPr>
        <p:spPr>
          <a:xfrm>
            <a:off x="8822055" y="2570838"/>
            <a:ext cx="3098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Sellers and resellers might not engage as expected 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5A7D3-8885-CFB6-0BCF-08A5312706F9}"/>
              </a:ext>
            </a:extLst>
          </p:cNvPr>
          <p:cNvSpPr txBox="1"/>
          <p:nvPr/>
        </p:nvSpPr>
        <p:spPr>
          <a:xfrm>
            <a:off x="8828814" y="3455665"/>
            <a:ext cx="317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One feature at a time with A/B testing and size compatibility using FMEA model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56B32-9E78-30A1-C8E7-785747C44DD9}"/>
              </a:ext>
            </a:extLst>
          </p:cNvPr>
          <p:cNvSpPr txBox="1"/>
          <p:nvPr/>
        </p:nvSpPr>
        <p:spPr>
          <a:xfrm>
            <a:off x="8837957" y="4108025"/>
            <a:ext cx="317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Proper </a:t>
            </a:r>
            <a:r>
              <a:rPr lang="en-IN" sz="1400" b="1" dirty="0"/>
              <a:t>KYC </a:t>
            </a:r>
            <a:r>
              <a:rPr lang="en-IN" sz="1400" dirty="0"/>
              <a:t>of the resellers and retailers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4B35F-A0C9-8CEA-794F-BE2C3F804709}"/>
              </a:ext>
            </a:extLst>
          </p:cNvPr>
          <p:cNvSpPr txBox="1"/>
          <p:nvPr/>
        </p:nvSpPr>
        <p:spPr>
          <a:xfrm>
            <a:off x="8830006" y="4569475"/>
            <a:ext cx="317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Extensive primary research through FGDs and In-depth interviews in TG cities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87618D-0E48-9B48-117B-EAF288467DB1}"/>
              </a:ext>
            </a:extLst>
          </p:cNvPr>
          <p:cNvSpPr txBox="1"/>
          <p:nvPr/>
        </p:nvSpPr>
        <p:spPr>
          <a:xfrm>
            <a:off x="4848715" y="5552943"/>
            <a:ext cx="303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The suggested community feature is the improvised version of </a:t>
            </a:r>
            <a:r>
              <a:rPr lang="en-IN" sz="1400" dirty="0" err="1"/>
              <a:t>Meesho’s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4DC8F-F973-E033-9870-3A82DDE04322}"/>
              </a:ext>
            </a:extLst>
          </p:cNvPr>
          <p:cNvSpPr txBox="1"/>
          <p:nvPr/>
        </p:nvSpPr>
        <p:spPr>
          <a:xfrm>
            <a:off x="4848715" y="6193965"/>
            <a:ext cx="303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As of now no other competitor is doing offline penetration with local events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026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F19983-3CBF-55A5-3B75-40B702B2C0ED}"/>
              </a:ext>
            </a:extLst>
          </p:cNvPr>
          <p:cNvSpPr txBox="1"/>
          <p:nvPr/>
        </p:nvSpPr>
        <p:spPr>
          <a:xfrm>
            <a:off x="2015836" y="4959928"/>
            <a:ext cx="816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DE14"/>
                </a:solidFill>
              </a:rPr>
              <a:t>Appendix – </a:t>
            </a:r>
            <a:r>
              <a:rPr lang="en-IN" sz="2400" b="1" dirty="0">
                <a:solidFill>
                  <a:srgbClr val="FFDE1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2400" b="1" dirty="0">
              <a:solidFill>
                <a:srgbClr val="FFDE1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201333" y="3126300"/>
            <a:ext cx="7747200" cy="14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IN" dirty="0"/>
              <a:t>Team Sorted</a:t>
            </a:r>
            <a:br>
              <a:rPr lang="en-IN" dirty="0"/>
            </a:br>
            <a:r>
              <a:rPr lang="en-IN" sz="2400" dirty="0"/>
              <a:t>1. Mohit Kiradoo   2. Devesh Sinha   3. Kajal Gupta</a:t>
            </a:r>
            <a:endParaRPr dirty="0"/>
          </a:p>
        </p:txBody>
      </p:sp>
      <p:pic>
        <p:nvPicPr>
          <p:cNvPr id="2050" name="Picture 2" descr="TAPMI">
            <a:extLst>
              <a:ext uri="{FF2B5EF4-FFF2-40B4-BE49-F238E27FC236}">
                <a16:creationId xmlns:a16="http://schemas.microsoft.com/office/drawing/2014/main" id="{2C195740-A272-AC2B-1E15-0912C12B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65" y="4891500"/>
            <a:ext cx="1993737" cy="812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DC84C6-7203-0C17-C235-3DCA2B9AC294}"/>
              </a:ext>
            </a:extLst>
          </p:cNvPr>
          <p:cNvSpPr/>
          <p:nvPr/>
        </p:nvSpPr>
        <p:spPr>
          <a:xfrm>
            <a:off x="0" y="0"/>
            <a:ext cx="12192000" cy="283029"/>
          </a:xfrm>
          <a:prstGeom prst="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Executive Summary | Round 1 Recap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221C-D908-18FA-D353-11C6703810A4}"/>
              </a:ext>
            </a:extLst>
          </p:cNvPr>
          <p:cNvGrpSpPr/>
          <p:nvPr/>
        </p:nvGrpSpPr>
        <p:grpSpPr>
          <a:xfrm>
            <a:off x="230372" y="425301"/>
            <a:ext cx="11688724" cy="837165"/>
            <a:chOff x="272904" y="446567"/>
            <a:chExt cx="11688724" cy="83716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84127A4-9322-61F2-7FAA-A02B0E02DF6A}"/>
                </a:ext>
              </a:extLst>
            </p:cNvPr>
            <p:cNvSpPr/>
            <p:nvPr/>
          </p:nvSpPr>
          <p:spPr>
            <a:xfrm>
              <a:off x="563526" y="446567"/>
              <a:ext cx="11398102" cy="7123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86FB712C-0981-610C-8A61-CD1107932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04" y="497959"/>
              <a:ext cx="598968" cy="59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32FB24-2E54-917D-A12C-A5127005E268}"/>
                </a:ext>
              </a:extLst>
            </p:cNvPr>
            <p:cNvSpPr txBox="1"/>
            <p:nvPr/>
          </p:nvSpPr>
          <p:spPr>
            <a:xfrm>
              <a:off x="866554" y="545068"/>
              <a:ext cx="10985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Untapped customer base from Tier 2+ cities, despite 66% of the demand on Flipkart from these locations. A comprehensive analysis is required to engage the existing customers on the platform and onboard new shoppers who are online but not on ecommerce breaking their trust barriers</a:t>
              </a:r>
            </a:p>
            <a:p>
              <a:pPr algn="just"/>
              <a:endParaRPr lang="en-US" sz="1400" i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921D73A-A81D-3FEE-3B18-D1630DF57F74}"/>
              </a:ext>
            </a:extLst>
          </p:cNvPr>
          <p:cNvSpPr txBox="1"/>
          <p:nvPr/>
        </p:nvSpPr>
        <p:spPr>
          <a:xfrm>
            <a:off x="167045" y="1349341"/>
            <a:ext cx="2212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tier 2+ focused      eatures</a:t>
            </a:r>
            <a:endParaRPr lang="en-US" sz="11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5BEEFB-29FA-D430-93AD-486806939892}"/>
              </a:ext>
            </a:extLst>
          </p:cNvPr>
          <p:cNvGrpSpPr/>
          <p:nvPr/>
        </p:nvGrpSpPr>
        <p:grpSpPr>
          <a:xfrm>
            <a:off x="103299" y="2210437"/>
            <a:ext cx="159391" cy="568274"/>
            <a:chOff x="6137229" y="542060"/>
            <a:chExt cx="159391" cy="568274"/>
          </a:xfrm>
        </p:grpSpPr>
        <p:pic>
          <p:nvPicPr>
            <p:cNvPr id="45" name="Graphic 44" descr="Badge 6 with solid fill">
              <a:extLst>
                <a:ext uri="{FF2B5EF4-FFF2-40B4-BE49-F238E27FC236}">
                  <a16:creationId xmlns:a16="http://schemas.microsoft.com/office/drawing/2014/main" id="{D3C8D555-0AE7-0E5E-D1BD-78C0115F9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7229" y="950943"/>
              <a:ext cx="159391" cy="159391"/>
            </a:xfrm>
            <a:prstGeom prst="rect">
              <a:avLst/>
            </a:prstGeom>
          </p:spPr>
        </p:pic>
        <p:pic>
          <p:nvPicPr>
            <p:cNvPr id="47" name="Graphic 46" descr="Badge 5 with solid fill">
              <a:extLst>
                <a:ext uri="{FF2B5EF4-FFF2-40B4-BE49-F238E27FC236}">
                  <a16:creationId xmlns:a16="http://schemas.microsoft.com/office/drawing/2014/main" id="{B1CD8D5C-E1F9-270D-0E58-D3C5E90E1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37229" y="739363"/>
              <a:ext cx="159391" cy="159391"/>
            </a:xfrm>
            <a:prstGeom prst="rect">
              <a:avLst/>
            </a:prstGeom>
          </p:spPr>
        </p:pic>
        <p:pic>
          <p:nvPicPr>
            <p:cNvPr id="49" name="Graphic 48" descr="Badge 4 with solid fill">
              <a:extLst>
                <a:ext uri="{FF2B5EF4-FFF2-40B4-BE49-F238E27FC236}">
                  <a16:creationId xmlns:a16="http://schemas.microsoft.com/office/drawing/2014/main" id="{EE40CFAF-1173-C666-2504-FDCCDFEBB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37229" y="542060"/>
              <a:ext cx="159391" cy="15939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FFC6CC-965C-DA46-FAE0-538C37BABA5D}"/>
              </a:ext>
            </a:extLst>
          </p:cNvPr>
          <p:cNvGrpSpPr/>
          <p:nvPr/>
        </p:nvGrpSpPr>
        <p:grpSpPr>
          <a:xfrm>
            <a:off x="103298" y="1618670"/>
            <a:ext cx="159391" cy="560747"/>
            <a:chOff x="2559323" y="1665608"/>
            <a:chExt cx="159391" cy="560747"/>
          </a:xfrm>
        </p:grpSpPr>
        <p:pic>
          <p:nvPicPr>
            <p:cNvPr id="53" name="Graphic 52" descr="Badge 3 with solid fill">
              <a:extLst>
                <a:ext uri="{FF2B5EF4-FFF2-40B4-BE49-F238E27FC236}">
                  <a16:creationId xmlns:a16="http://schemas.microsoft.com/office/drawing/2014/main" id="{C6EC9584-87B3-508B-8716-10C0DAB1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59323" y="2066964"/>
              <a:ext cx="159391" cy="159391"/>
            </a:xfrm>
            <a:prstGeom prst="rect">
              <a:avLst/>
            </a:prstGeom>
          </p:spPr>
        </p:pic>
        <p:pic>
          <p:nvPicPr>
            <p:cNvPr id="54" name="Graphic 53" descr="Badge with solid fill">
              <a:extLst>
                <a:ext uri="{FF2B5EF4-FFF2-40B4-BE49-F238E27FC236}">
                  <a16:creationId xmlns:a16="http://schemas.microsoft.com/office/drawing/2014/main" id="{6BD923D5-1892-D64B-276E-CAB658616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59323" y="1862911"/>
              <a:ext cx="159391" cy="159391"/>
            </a:xfrm>
            <a:prstGeom prst="rect">
              <a:avLst/>
            </a:prstGeom>
          </p:spPr>
        </p:pic>
        <p:pic>
          <p:nvPicPr>
            <p:cNvPr id="55" name="Graphic 54" descr="Badge 1 with solid fill">
              <a:extLst>
                <a:ext uri="{FF2B5EF4-FFF2-40B4-BE49-F238E27FC236}">
                  <a16:creationId xmlns:a16="http://schemas.microsoft.com/office/drawing/2014/main" id="{3D9F63F7-B953-75BE-756B-0F3DDAB74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9323" y="1665608"/>
              <a:ext cx="159391" cy="159391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B28205B-8D68-0AFC-6CA6-13DF7BC18C33}"/>
              </a:ext>
            </a:extLst>
          </p:cNvPr>
          <p:cNvSpPr txBox="1"/>
          <p:nvPr/>
        </p:nvSpPr>
        <p:spPr>
          <a:xfrm>
            <a:off x="-33421" y="1562222"/>
            <a:ext cx="2707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Calibri" panose="020F0502020204030204" pitchFamily="34" charset="0"/>
                <a:cs typeface="Calibri" panose="020F0502020204030204" pitchFamily="34" charset="0"/>
              </a:rPr>
              <a:t>Video Commerce </a:t>
            </a:r>
            <a:r>
              <a:rPr lang="en-IN" sz="1100" dirty="0">
                <a:latin typeface="Calibri" panose="020F0502020204030204" pitchFamily="34" charset="0"/>
                <a:cs typeface="Calibri" panose="020F0502020204030204" pitchFamily="34" charset="0"/>
              </a:rPr>
              <a:t>feature in 2022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E3E529-0DDE-7378-6F89-D0A8C6AFFCBC}"/>
              </a:ext>
            </a:extLst>
          </p:cNvPr>
          <p:cNvSpPr txBox="1"/>
          <p:nvPr/>
        </p:nvSpPr>
        <p:spPr>
          <a:xfrm>
            <a:off x="-49995" y="1761733"/>
            <a:ext cx="2701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Calibri" panose="020F0502020204030204" pitchFamily="34" charset="0"/>
                <a:cs typeface="Calibri" panose="020F0502020204030204" pitchFamily="34" charset="0"/>
              </a:rPr>
              <a:t>Shopsy social commerce </a:t>
            </a:r>
            <a:r>
              <a:rPr lang="en-IN" sz="1100" dirty="0">
                <a:latin typeface="Calibri" panose="020F0502020204030204" pitchFamily="34" charset="0"/>
                <a:cs typeface="Calibri" panose="020F0502020204030204" pitchFamily="34" charset="0"/>
              </a:rPr>
              <a:t>in 2021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478988-DB0C-BDE9-3450-60C5A75CB027}"/>
              </a:ext>
            </a:extLst>
          </p:cNvPr>
          <p:cNvSpPr txBox="1"/>
          <p:nvPr/>
        </p:nvSpPr>
        <p:spPr>
          <a:xfrm>
            <a:off x="-169103" y="1973314"/>
            <a:ext cx="3075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Calibri" panose="020F0502020204030204" pitchFamily="34" charset="0"/>
                <a:cs typeface="Calibri" panose="020F0502020204030204" pitchFamily="34" charset="0"/>
              </a:rPr>
              <a:t>Personalised UI </a:t>
            </a:r>
            <a:r>
              <a:rPr lang="en-IN" sz="1100" dirty="0">
                <a:latin typeface="Calibri" panose="020F0502020204030204" pitchFamily="34" charset="0"/>
                <a:cs typeface="Calibri" panose="020F0502020204030204" pitchFamily="34" charset="0"/>
              </a:rPr>
              <a:t>Based on language</a:t>
            </a:r>
            <a:endParaRPr lang="en-US" sz="11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B91552-E51B-DC49-5F5E-9DB8D069039C}"/>
              </a:ext>
            </a:extLst>
          </p:cNvPr>
          <p:cNvGrpSpPr/>
          <p:nvPr/>
        </p:nvGrpSpPr>
        <p:grpSpPr>
          <a:xfrm>
            <a:off x="-275540" y="2166855"/>
            <a:ext cx="3075343" cy="671762"/>
            <a:chOff x="5675214" y="1564646"/>
            <a:chExt cx="3075343" cy="67176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53C5AE-6B25-68BD-EEC4-6661438599DC}"/>
                </a:ext>
              </a:extLst>
            </p:cNvPr>
            <p:cNvSpPr txBox="1"/>
            <p:nvPr/>
          </p:nvSpPr>
          <p:spPr>
            <a:xfrm>
              <a:off x="5917333" y="1564646"/>
              <a:ext cx="2701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Gaming </a:t>
              </a:r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feature launched in 2020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761DCCC6-9DF3-C26B-4599-53A648069EDF}"/>
                </a:ext>
              </a:extLst>
            </p:cNvPr>
            <p:cNvSpPr txBox="1"/>
            <p:nvPr/>
          </p:nvSpPr>
          <p:spPr>
            <a:xfrm>
              <a:off x="6026274" y="1763217"/>
              <a:ext cx="2701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Flipkart Supercoins </a:t>
              </a:r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launched</a:t>
              </a:r>
              <a:r>
                <a:rPr lang="en-IN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in 2019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296C368C-5A67-F54A-AAAE-ED4B4C200B71}"/>
                </a:ext>
              </a:extLst>
            </p:cNvPr>
            <p:cNvSpPr txBox="1"/>
            <p:nvPr/>
          </p:nvSpPr>
          <p:spPr>
            <a:xfrm>
              <a:off x="5675214" y="1974798"/>
              <a:ext cx="30753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Flipkart BNPL </a:t>
              </a:r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launched in 2019</a:t>
              </a:r>
              <a:endParaRPr lang="en-US" sz="1100" b="1" baseline="30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ACC5025-C595-E0EC-2FA5-E6B34DB23CC7}"/>
              </a:ext>
            </a:extLst>
          </p:cNvPr>
          <p:cNvSpPr/>
          <p:nvPr/>
        </p:nvSpPr>
        <p:spPr>
          <a:xfrm>
            <a:off x="75267" y="1331347"/>
            <a:ext cx="2509228" cy="150727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2" descr="Flipkart-Logo-removebg-preview - Cavinkare">
            <a:extLst>
              <a:ext uri="{FF2B5EF4-FFF2-40B4-BE49-F238E27FC236}">
                <a16:creationId xmlns:a16="http://schemas.microsoft.com/office/drawing/2014/main" id="{063B044B-46A2-75B0-72BB-2A2AB2EC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44" y="1274692"/>
            <a:ext cx="469503" cy="35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Graphic 1069" descr="Badge 3 with solid fill">
            <a:extLst>
              <a:ext uri="{FF2B5EF4-FFF2-40B4-BE49-F238E27FC236}">
                <a16:creationId xmlns:a16="http://schemas.microsoft.com/office/drawing/2014/main" id="{1F750816-9A50-E548-C64D-4892580E2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23" y="3734800"/>
            <a:ext cx="159391" cy="159391"/>
          </a:xfrm>
          <a:prstGeom prst="rect">
            <a:avLst/>
          </a:prstGeom>
        </p:spPr>
      </p:pic>
      <p:pic>
        <p:nvPicPr>
          <p:cNvPr id="1071" name="Graphic 1070" descr="Badge with solid fill">
            <a:extLst>
              <a:ext uri="{FF2B5EF4-FFF2-40B4-BE49-F238E27FC236}">
                <a16:creationId xmlns:a16="http://schemas.microsoft.com/office/drawing/2014/main" id="{8254DE5C-A380-C31B-3C99-E9E451F9B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323" y="3530747"/>
            <a:ext cx="159391" cy="159391"/>
          </a:xfrm>
          <a:prstGeom prst="rect">
            <a:avLst/>
          </a:prstGeom>
        </p:spPr>
      </p:pic>
      <p:pic>
        <p:nvPicPr>
          <p:cNvPr id="1072" name="Graphic 1071" descr="Badge 1 with solid fill">
            <a:extLst>
              <a:ext uri="{FF2B5EF4-FFF2-40B4-BE49-F238E27FC236}">
                <a16:creationId xmlns:a16="http://schemas.microsoft.com/office/drawing/2014/main" id="{E331769D-51C3-8B3B-AC05-3D3CB48EDC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323" y="3333444"/>
            <a:ext cx="159391" cy="159391"/>
          </a:xfrm>
          <a:prstGeom prst="rect">
            <a:avLst/>
          </a:prstGeom>
        </p:spPr>
      </p:pic>
      <p:pic>
        <p:nvPicPr>
          <p:cNvPr id="1073" name="Picture 2" descr="Flipkart-Logo-removebg-preview - Cavinkare">
            <a:extLst>
              <a:ext uri="{FF2B5EF4-FFF2-40B4-BE49-F238E27FC236}">
                <a16:creationId xmlns:a16="http://schemas.microsoft.com/office/drawing/2014/main" id="{944AC0F6-C31E-742E-296D-C16366E38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7" y="2881020"/>
            <a:ext cx="587807" cy="42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4" name="TextBox 1073">
            <a:extLst>
              <a:ext uri="{FF2B5EF4-FFF2-40B4-BE49-F238E27FC236}">
                <a16:creationId xmlns:a16="http://schemas.microsoft.com/office/drawing/2014/main" id="{4549C0BA-4F27-7451-C298-D032C1CFB4A5}"/>
              </a:ext>
            </a:extLst>
          </p:cNvPr>
          <p:cNvSpPr txBox="1"/>
          <p:nvPr/>
        </p:nvSpPr>
        <p:spPr>
          <a:xfrm>
            <a:off x="1223080" y="2997477"/>
            <a:ext cx="504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rgbClr val="007B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acts</a:t>
            </a:r>
            <a:endParaRPr lang="en-US" sz="1200" dirty="0">
              <a:solidFill>
                <a:srgbClr val="007BD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3C261A7B-2406-ECE2-4490-B2C052D6B052}"/>
              </a:ext>
            </a:extLst>
          </p:cNvPr>
          <p:cNvSpPr/>
          <p:nvPr/>
        </p:nvSpPr>
        <p:spPr>
          <a:xfrm>
            <a:off x="75267" y="2940889"/>
            <a:ext cx="2509228" cy="101715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8DC20B3-FE00-D3EB-609A-E8972E04A28B}"/>
              </a:ext>
            </a:extLst>
          </p:cNvPr>
          <p:cNvSpPr txBox="1"/>
          <p:nvPr/>
        </p:nvSpPr>
        <p:spPr>
          <a:xfrm>
            <a:off x="-117726" y="3688911"/>
            <a:ext cx="298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latin typeface="Calibri" panose="020F0502020204030204" pitchFamily="34" charset="0"/>
                <a:cs typeface="Calibri" panose="020F0502020204030204" pitchFamily="34" charset="0"/>
              </a:rPr>
              <a:t>New App design for tier 2+ in 2022</a:t>
            </a:r>
            <a:r>
              <a:rPr lang="en-IN" sz="11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IN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7DCBE0EA-4ECD-5B8D-EDD2-D43C37BAAEE7}"/>
              </a:ext>
            </a:extLst>
          </p:cNvPr>
          <p:cNvSpPr txBox="1"/>
          <p:nvPr/>
        </p:nvSpPr>
        <p:spPr>
          <a:xfrm>
            <a:off x="30983" y="3269137"/>
            <a:ext cx="2701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Calibri" panose="020F0502020204030204" pitchFamily="34" charset="0"/>
                <a:cs typeface="Calibri" panose="020F0502020204030204" pitchFamily="34" charset="0"/>
              </a:rPr>
              <a:t>96.2</a:t>
            </a:r>
            <a:r>
              <a:rPr lang="en-IN" sz="1100" dirty="0">
                <a:latin typeface="Calibri" panose="020F0502020204030204" pitchFamily="34" charset="0"/>
                <a:cs typeface="Calibri" panose="020F0502020204030204" pitchFamily="34" charset="0"/>
              </a:rPr>
              <a:t> Mn</a:t>
            </a:r>
            <a:r>
              <a:rPr lang="en-IN" sz="11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IN" sz="1100" dirty="0">
                <a:latin typeface="Calibri" panose="020F0502020204030204" pitchFamily="34" charset="0"/>
                <a:cs typeface="Calibri" panose="020F0502020204030204" pitchFamily="34" charset="0"/>
              </a:rPr>
              <a:t>users in tier 2 and beyond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5924D1EC-EE4D-C631-7493-ACD9FD4DDB8E}"/>
              </a:ext>
            </a:extLst>
          </p:cNvPr>
          <p:cNvSpPr txBox="1"/>
          <p:nvPr/>
        </p:nvSpPr>
        <p:spPr>
          <a:xfrm>
            <a:off x="31558" y="3479222"/>
            <a:ext cx="2701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Calibri" panose="020F0502020204030204" pitchFamily="34" charset="0"/>
                <a:cs typeface="Calibri" panose="020F0502020204030204" pitchFamily="34" charset="0"/>
              </a:rPr>
              <a:t>50% up </a:t>
            </a:r>
            <a:r>
              <a:rPr lang="en-IN" sz="1100" dirty="0">
                <a:latin typeface="Calibri" panose="020F0502020204030204" pitchFamily="34" charset="0"/>
                <a:cs typeface="Calibri" panose="020F0502020204030204" pitchFamily="34" charset="0"/>
              </a:rPr>
              <a:t>in tier 2+ via </a:t>
            </a:r>
            <a:r>
              <a:rPr lang="en-IN" sz="1100" b="1" dirty="0">
                <a:latin typeface="Calibri" panose="020F0502020204030204" pitchFamily="34" charset="0"/>
                <a:cs typeface="Calibri" panose="020F0502020204030204" pitchFamily="34" charset="0"/>
              </a:rPr>
              <a:t>Reach Project</a:t>
            </a:r>
            <a:r>
              <a:rPr lang="en-IN" sz="11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IN" sz="1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5129F09A-88F4-1FB2-3DEF-2B73BC3B8B6E}"/>
              </a:ext>
            </a:extLst>
          </p:cNvPr>
          <p:cNvGrpSpPr/>
          <p:nvPr/>
        </p:nvGrpSpPr>
        <p:grpSpPr>
          <a:xfrm>
            <a:off x="2717396" y="1180813"/>
            <a:ext cx="9779404" cy="5629636"/>
            <a:chOff x="273503" y="1025307"/>
            <a:chExt cx="9148083" cy="5629636"/>
          </a:xfrm>
        </p:grpSpPr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7FDE002D-6EB9-F30D-9B08-56C95CF9E644}"/>
                </a:ext>
              </a:extLst>
            </p:cNvPr>
            <p:cNvSpPr/>
            <p:nvPr/>
          </p:nvSpPr>
          <p:spPr>
            <a:xfrm>
              <a:off x="322487" y="1502229"/>
              <a:ext cx="706211" cy="2297292"/>
            </a:xfrm>
            <a:prstGeom prst="rect">
              <a:avLst/>
            </a:prstGeom>
            <a:solidFill>
              <a:srgbClr val="EF5A1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88492E67-5BA7-20BA-C4F3-F5F9B12EB6FD}"/>
                </a:ext>
              </a:extLst>
            </p:cNvPr>
            <p:cNvSpPr txBox="1"/>
            <p:nvPr/>
          </p:nvSpPr>
          <p:spPr>
            <a:xfrm>
              <a:off x="273503" y="1734734"/>
              <a:ext cx="80418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C1: Tier 3+</a:t>
              </a:r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2386FFD6-F6EE-E3FC-C23A-4088569B4EE9}"/>
                </a:ext>
              </a:extLst>
            </p:cNvPr>
            <p:cNvSpPr/>
            <p:nvPr/>
          </p:nvSpPr>
          <p:spPr>
            <a:xfrm>
              <a:off x="1077685" y="1502228"/>
              <a:ext cx="7935686" cy="726622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EEAC85FB-F26E-FEDF-29F3-ED3A53577B27}"/>
                </a:ext>
              </a:extLst>
            </p:cNvPr>
            <p:cNvSpPr/>
            <p:nvPr/>
          </p:nvSpPr>
          <p:spPr>
            <a:xfrm>
              <a:off x="1077685" y="2291443"/>
              <a:ext cx="7935686" cy="726622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B96B2531-9B63-F2BD-607C-2CA15F58E448}"/>
                </a:ext>
              </a:extLst>
            </p:cNvPr>
            <p:cNvSpPr/>
            <p:nvPr/>
          </p:nvSpPr>
          <p:spPr>
            <a:xfrm>
              <a:off x="1077685" y="3080658"/>
              <a:ext cx="7935686" cy="726622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TextBox 1084">
              <a:extLst>
                <a:ext uri="{FF2B5EF4-FFF2-40B4-BE49-F238E27FC236}">
                  <a16:creationId xmlns:a16="http://schemas.microsoft.com/office/drawing/2014/main" id="{865C2574-45B1-AB13-E2D8-923E2B616B80}"/>
                </a:ext>
              </a:extLst>
            </p:cNvPr>
            <p:cNvSpPr txBox="1"/>
            <p:nvPr/>
          </p:nvSpPr>
          <p:spPr>
            <a:xfrm>
              <a:off x="273503" y="2529392"/>
              <a:ext cx="80418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C2: Tier 3</a:t>
              </a: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7FD0F98F-A93E-544C-80F5-51F0BBA97633}"/>
                </a:ext>
              </a:extLst>
            </p:cNvPr>
            <p:cNvSpPr txBox="1"/>
            <p:nvPr/>
          </p:nvSpPr>
          <p:spPr>
            <a:xfrm>
              <a:off x="273503" y="3324050"/>
              <a:ext cx="80418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C3: Tier 2</a:t>
              </a: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EC0ED1DB-1C49-0774-A054-074AE3022915}"/>
                </a:ext>
              </a:extLst>
            </p:cNvPr>
            <p:cNvSpPr txBox="1"/>
            <p:nvPr/>
          </p:nvSpPr>
          <p:spPr>
            <a:xfrm>
              <a:off x="1110340" y="1025307"/>
              <a:ext cx="80418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C1: Tier 3+</a:t>
              </a:r>
            </a:p>
          </p:txBody>
        </p:sp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FB1261A7-6057-ADA1-F6F9-F36661375159}"/>
                </a:ext>
              </a:extLst>
            </p:cNvPr>
            <p:cNvSpPr/>
            <p:nvPr/>
          </p:nvSpPr>
          <p:spPr>
            <a:xfrm rot="5400000">
              <a:off x="4540510" y="-3036782"/>
              <a:ext cx="254834" cy="8690881"/>
            </a:xfrm>
            <a:prstGeom prst="rect">
              <a:avLst/>
            </a:prstGeom>
            <a:solidFill>
              <a:srgbClr val="EF5A1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063E6E43-83E0-915A-1D7D-35ABDC0308A4}"/>
                </a:ext>
              </a:extLst>
            </p:cNvPr>
            <p:cNvSpPr txBox="1"/>
            <p:nvPr/>
          </p:nvSpPr>
          <p:spPr>
            <a:xfrm>
              <a:off x="1610402" y="1172856"/>
              <a:ext cx="80418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Values</a:t>
              </a:r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247DF92D-46BC-6133-0827-C7DDB7852A3F}"/>
                </a:ext>
              </a:extLst>
            </p:cNvPr>
            <p:cNvSpPr txBox="1"/>
            <p:nvPr/>
          </p:nvSpPr>
          <p:spPr>
            <a:xfrm>
              <a:off x="3143244" y="1179633"/>
              <a:ext cx="137160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Financial Mindset</a:t>
              </a:r>
            </a:p>
          </p:txBody>
        </p: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39F11482-ED45-CFFE-7B27-2AC7433B1DFB}"/>
                </a:ext>
              </a:extLst>
            </p:cNvPr>
            <p:cNvSpPr txBox="1"/>
            <p:nvPr/>
          </p:nvSpPr>
          <p:spPr>
            <a:xfrm>
              <a:off x="5165943" y="1186410"/>
              <a:ext cx="15859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Technical Orientation</a:t>
              </a:r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13242DFC-42DB-1281-D5C2-0EBFACFDE6A3}"/>
                </a:ext>
              </a:extLst>
            </p:cNvPr>
            <p:cNvSpPr txBox="1"/>
            <p:nvPr/>
          </p:nvSpPr>
          <p:spPr>
            <a:xfrm>
              <a:off x="7295800" y="1177851"/>
              <a:ext cx="137160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Shopping Mindset</a:t>
              </a:r>
            </a:p>
          </p:txBody>
        </p: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79561B24-120F-BDCA-E8B5-574A50AFA1AD}"/>
                </a:ext>
              </a:extLst>
            </p:cNvPr>
            <p:cNvSpPr txBox="1"/>
            <p:nvPr/>
          </p:nvSpPr>
          <p:spPr>
            <a:xfrm>
              <a:off x="1077685" y="1572684"/>
              <a:ext cx="2016575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High resistance </a:t>
              </a:r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to change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sporadic</a:t>
              </a:r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 internet access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Family centric specially kids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629DE7F9-C8A6-93F0-D1DC-52AB203CB245}"/>
                </a:ext>
              </a:extLst>
            </p:cNvPr>
            <p:cNvSpPr txBox="1"/>
            <p:nvPr/>
          </p:nvSpPr>
          <p:spPr>
            <a:xfrm>
              <a:off x="1061357" y="2355406"/>
              <a:ext cx="2269674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Mod. resistance </a:t>
              </a:r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to change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Continuous internet access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Seek social approval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7CD85D40-7726-C74B-C59B-096D66E07F31}"/>
                </a:ext>
              </a:extLst>
            </p:cNvPr>
            <p:cNvSpPr txBox="1"/>
            <p:nvPr/>
          </p:nvSpPr>
          <p:spPr>
            <a:xfrm>
              <a:off x="1061355" y="3138128"/>
              <a:ext cx="2016575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Low resistance </a:t>
              </a:r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to change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Continuous internet access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Both family and Self centric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CE5C2807-1C86-35C2-0988-B60B7B774F1B}"/>
                </a:ext>
              </a:extLst>
            </p:cNvPr>
            <p:cNvSpPr txBox="1"/>
            <p:nvPr/>
          </p:nvSpPr>
          <p:spPr>
            <a:xfrm>
              <a:off x="2947308" y="1571077"/>
              <a:ext cx="2114533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Cash heavy (below INR 500)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Conservative saving mechanism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High dependence on credits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FD6F3B81-1108-06EA-72F2-70919218BB0B}"/>
                </a:ext>
              </a:extLst>
            </p:cNvPr>
            <p:cNvSpPr txBox="1"/>
            <p:nvPr/>
          </p:nvSpPr>
          <p:spPr>
            <a:xfrm>
              <a:off x="2947308" y="2353799"/>
              <a:ext cx="2269674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Cash heavy (INR 500-1000)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Conservative saving mechanism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Moderate dependence on credits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D10854AC-1E34-D2D6-E1F4-C71E16C518A8}"/>
                </a:ext>
              </a:extLst>
            </p:cNvPr>
            <p:cNvSpPr txBox="1"/>
            <p:nvPr/>
          </p:nvSpPr>
          <p:spPr>
            <a:xfrm>
              <a:off x="2930978" y="3136521"/>
              <a:ext cx="2234965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Cash and card (INR 500-1000)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Contemporary saving mechanism</a:t>
              </a:r>
            </a:p>
            <a:p>
              <a:pPr algn="l"/>
              <a:r>
                <a:rPr lang="en-US" sz="1100" b="0" i="0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Low/ No dependence </a:t>
              </a:r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on credits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7A645188-9A0E-0213-20E8-6F1C81540017}"/>
                </a:ext>
              </a:extLst>
            </p:cNvPr>
            <p:cNvSpPr txBox="1"/>
            <p:nvPr/>
          </p:nvSpPr>
          <p:spPr>
            <a:xfrm>
              <a:off x="5192485" y="1570618"/>
              <a:ext cx="2016575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Mobile usage for calling   WhatsApp, limited bandwidth usage</a:t>
              </a: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1D731D2-91E1-A3B0-2A0C-99BFC4D401E8}"/>
                </a:ext>
              </a:extLst>
            </p:cNvPr>
            <p:cNvSpPr txBox="1"/>
            <p:nvPr/>
          </p:nvSpPr>
          <p:spPr>
            <a:xfrm>
              <a:off x="5176138" y="2352750"/>
              <a:ext cx="2269674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Mobile usage for calling,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  texting, social </a:t>
              </a:r>
            </a:p>
            <a:p>
              <a:pPr algn="l"/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networking, entertainment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BF845EB0-EEE2-2F33-90F0-81B060C01EB0}"/>
                </a:ext>
              </a:extLst>
            </p:cNvPr>
            <p:cNvSpPr txBox="1"/>
            <p:nvPr/>
          </p:nvSpPr>
          <p:spPr>
            <a:xfrm>
              <a:off x="5167985" y="3134093"/>
              <a:ext cx="2016575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High mobile usage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Internet is their lifeline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App savvy</a:t>
              </a:r>
              <a:endParaRPr lang="en-US" sz="9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57E6946F-4E99-A078-6CBF-48032449425E}"/>
                </a:ext>
              </a:extLst>
            </p:cNvPr>
            <p:cNvSpPr txBox="1"/>
            <p:nvPr/>
          </p:nvSpPr>
          <p:spPr>
            <a:xfrm>
              <a:off x="7135574" y="1567863"/>
              <a:ext cx="2016575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Price sensitive shopping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Place: Wholesale, Bazar,      </a:t>
              </a: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rustworth</a:t>
              </a: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y person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7" name="TextBox 2066">
              <a:extLst>
                <a:ext uri="{FF2B5EF4-FFF2-40B4-BE49-F238E27FC236}">
                  <a16:creationId xmlns:a16="http://schemas.microsoft.com/office/drawing/2014/main" id="{B52A0D4B-3A2C-27E6-0EF6-65AFCF8408D1}"/>
                </a:ext>
              </a:extLst>
            </p:cNvPr>
            <p:cNvSpPr txBox="1"/>
            <p:nvPr/>
          </p:nvSpPr>
          <p:spPr>
            <a:xfrm>
              <a:off x="7151912" y="2351701"/>
              <a:ext cx="2269674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5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05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Shopping is image, loyalty</a:t>
              </a:r>
            </a:p>
            <a:p>
              <a:pPr algn="l"/>
              <a:r>
                <a:rPr lang="en-US" sz="105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   driven</a:t>
              </a:r>
            </a:p>
            <a:p>
              <a:pPr algn="l"/>
              <a:r>
                <a:rPr lang="en-US" sz="105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Place: Personal relation, mall</a:t>
              </a: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BB80B97A-5FCC-6920-6723-1581CBE8AB50}"/>
                </a:ext>
              </a:extLst>
            </p:cNvPr>
            <p:cNvSpPr txBox="1"/>
            <p:nvPr/>
          </p:nvSpPr>
          <p:spPr>
            <a:xfrm>
              <a:off x="7151912" y="3153465"/>
              <a:ext cx="2016575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US" sz="1100" b="1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Shopping is value driven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- Place: Wholesale, retail,</a:t>
              </a:r>
            </a:p>
            <a:p>
              <a:pPr algn="l"/>
              <a:r>
                <a:rPr lang="en-US" sz="1100" b="0" i="0" u="none" strike="noStrike" baseline="0" dirty="0">
                  <a:latin typeface="Calibri" panose="020F0502020204030204" pitchFamily="34" charset="0"/>
                  <a:cs typeface="Calibri" panose="020F0502020204030204" pitchFamily="34" charset="0"/>
                </a:rPr>
                <a:t>   malls, online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5EFD9A86-06DE-CFF2-CF3E-FF4ABE165357}"/>
                </a:ext>
              </a:extLst>
            </p:cNvPr>
            <p:cNvSpPr/>
            <p:nvPr/>
          </p:nvSpPr>
          <p:spPr>
            <a:xfrm>
              <a:off x="322487" y="1502228"/>
              <a:ext cx="8690880" cy="230505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A5A4FE-0162-F632-28A7-6B1AD7B42C6E}"/>
                </a:ext>
              </a:extLst>
            </p:cNvPr>
            <p:cNvSpPr/>
            <p:nvPr/>
          </p:nvSpPr>
          <p:spPr>
            <a:xfrm>
              <a:off x="311491" y="5631822"/>
              <a:ext cx="8690880" cy="10231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B628C77F-86D3-8172-99EE-97A7E9353434}"/>
              </a:ext>
            </a:extLst>
          </p:cNvPr>
          <p:cNvGrpSpPr/>
          <p:nvPr/>
        </p:nvGrpSpPr>
        <p:grpSpPr>
          <a:xfrm>
            <a:off x="2820254" y="4124221"/>
            <a:ext cx="9164086" cy="2563878"/>
            <a:chOff x="-104101" y="3200668"/>
            <a:chExt cx="9164086" cy="2563876"/>
          </a:xfrm>
        </p:grpSpPr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F5E5C9E8-47B1-A7ED-E117-78F70966E7C7}"/>
                </a:ext>
              </a:extLst>
            </p:cNvPr>
            <p:cNvSpPr/>
            <p:nvPr/>
          </p:nvSpPr>
          <p:spPr>
            <a:xfrm>
              <a:off x="246964" y="3208566"/>
              <a:ext cx="1336899" cy="187080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Primary Research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71" name="Picture 2" descr="Google forms ">
              <a:extLst>
                <a:ext uri="{FF2B5EF4-FFF2-40B4-BE49-F238E27FC236}">
                  <a16:creationId xmlns:a16="http://schemas.microsoft.com/office/drawing/2014/main" id="{793DB58F-7227-86FA-4A48-F0EC13DA2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14" y="3547484"/>
              <a:ext cx="253101" cy="25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4" descr="City map ">
              <a:extLst>
                <a:ext uri="{FF2B5EF4-FFF2-40B4-BE49-F238E27FC236}">
                  <a16:creationId xmlns:a16="http://schemas.microsoft.com/office/drawing/2014/main" id="{41ED40DD-3D5F-4BD4-3428-305EFDFAA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24" y="4169401"/>
              <a:ext cx="245586" cy="24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Picture 6" descr="Job interview ">
              <a:extLst>
                <a:ext uri="{FF2B5EF4-FFF2-40B4-BE49-F238E27FC236}">
                  <a16:creationId xmlns:a16="http://schemas.microsoft.com/office/drawing/2014/main" id="{9EC38BBF-02A2-B28D-D5C8-AAC1CAAE5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088" y="3560517"/>
              <a:ext cx="234043" cy="23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4" name="TextBox 2073">
              <a:extLst>
                <a:ext uri="{FF2B5EF4-FFF2-40B4-BE49-F238E27FC236}">
                  <a16:creationId xmlns:a16="http://schemas.microsoft.com/office/drawing/2014/main" id="{6A1FA785-4E55-A535-EBA4-5B2E812D5E52}"/>
                </a:ext>
              </a:extLst>
            </p:cNvPr>
            <p:cNvSpPr txBox="1"/>
            <p:nvPr/>
          </p:nvSpPr>
          <p:spPr>
            <a:xfrm>
              <a:off x="-104101" y="3831644"/>
              <a:ext cx="1122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128 responses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056B949E-1C93-A0A0-457C-C56AA777C474}"/>
                </a:ext>
              </a:extLst>
            </p:cNvPr>
            <p:cNvSpPr txBox="1"/>
            <p:nvPr/>
          </p:nvSpPr>
          <p:spPr>
            <a:xfrm>
              <a:off x="802812" y="3839346"/>
              <a:ext cx="1122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13 Interviews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71894B7D-6A16-F583-B3B5-DEF3D6F6470E}"/>
                </a:ext>
              </a:extLst>
            </p:cNvPr>
            <p:cNvSpPr txBox="1"/>
            <p:nvPr/>
          </p:nvSpPr>
          <p:spPr>
            <a:xfrm>
              <a:off x="170049" y="4440129"/>
              <a:ext cx="1399535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Udupi, Bikaner, Agra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A9A385AC-0415-8A06-9222-3A51C6A830F3}"/>
                </a:ext>
              </a:extLst>
            </p:cNvPr>
            <p:cNvCxnSpPr/>
            <p:nvPr/>
          </p:nvCxnSpPr>
          <p:spPr>
            <a:xfrm>
              <a:off x="1873649" y="3359254"/>
              <a:ext cx="0" cy="12280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78" name="Rectangle: Rounded Corners 2077">
              <a:extLst>
                <a:ext uri="{FF2B5EF4-FFF2-40B4-BE49-F238E27FC236}">
                  <a16:creationId xmlns:a16="http://schemas.microsoft.com/office/drawing/2014/main" id="{54D5F1B0-F2E3-5DC7-A42B-911E0CB266FC}"/>
                </a:ext>
              </a:extLst>
            </p:cNvPr>
            <p:cNvSpPr/>
            <p:nvPr/>
          </p:nvSpPr>
          <p:spPr>
            <a:xfrm>
              <a:off x="4413130" y="3200668"/>
              <a:ext cx="2244172" cy="187080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Consumer insights and pain points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194D6B3E-A0D4-E2DB-9C6D-47CF156DFFED}"/>
                </a:ext>
              </a:extLst>
            </p:cNvPr>
            <p:cNvSpPr txBox="1"/>
            <p:nvPr/>
          </p:nvSpPr>
          <p:spPr>
            <a:xfrm>
              <a:off x="2010447" y="3286233"/>
              <a:ext cx="2244168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Tier 2 cities</a:t>
              </a:r>
            </a:p>
            <a:p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Value proposition: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ease of shopping, convenience, rewards &amp; fast delivery</a:t>
              </a:r>
            </a:p>
            <a:p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Purchase parameters: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product quality, return policy, availability</a:t>
              </a:r>
            </a:p>
            <a:p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Pain points: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Deals &amp; offers are not communicated, product reviews are not trustworthy</a:t>
              </a:r>
              <a:endParaRPr lang="en-IN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8DF5E096-423D-E11E-2E11-819D3BCE024C}"/>
                </a:ext>
              </a:extLst>
            </p:cNvPr>
            <p:cNvSpPr txBox="1"/>
            <p:nvPr/>
          </p:nvSpPr>
          <p:spPr>
            <a:xfrm>
              <a:off x="4413134" y="3435115"/>
              <a:ext cx="2244168" cy="12234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Tier 3 cities</a:t>
              </a:r>
            </a:p>
            <a:p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Value proposition: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ability to purchase at a lower price point</a:t>
              </a:r>
            </a:p>
            <a:p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Purchase parameters: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price, credit</a:t>
              </a:r>
            </a:p>
            <a:p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Pain points: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Cognitive overload, touch and feel, high platform switching</a:t>
              </a:r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9A9C5C77-89EB-12F6-83C6-C6C956041DB2}"/>
                </a:ext>
              </a:extLst>
            </p:cNvPr>
            <p:cNvSpPr txBox="1"/>
            <p:nvPr/>
          </p:nvSpPr>
          <p:spPr>
            <a:xfrm>
              <a:off x="6815817" y="3288766"/>
              <a:ext cx="2244168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Tier 3+ cities</a:t>
              </a:r>
            </a:p>
            <a:p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Value proposition: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family or group shopping with experience </a:t>
              </a:r>
            </a:p>
            <a:p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Purchase parameters: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platform</a:t>
              </a:r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trust, price, credit</a:t>
              </a:r>
            </a:p>
            <a:p>
              <a:r>
                <a:rPr lang="en-IN" sz="1050" b="1" dirty="0">
                  <a:latin typeface="Calibri" panose="020F0502020204030204" pitchFamily="34" charset="0"/>
                  <a:cs typeface="Calibri" panose="020F0502020204030204" pitchFamily="34" charset="0"/>
                </a:rPr>
                <a:t>Pain points: </a:t>
              </a:r>
              <a:r>
                <a:rPr lang="en-IN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Fears to get cheated online, unaware about social commerce, fears online payment</a:t>
              </a:r>
              <a:endParaRPr lang="en-IN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FC86CB-3910-EFF5-1DD2-2ECF3C78AFA1}"/>
                </a:ext>
              </a:extLst>
            </p:cNvPr>
            <p:cNvSpPr/>
            <p:nvPr/>
          </p:nvSpPr>
          <p:spPr>
            <a:xfrm>
              <a:off x="449019" y="4788712"/>
              <a:ext cx="1336899" cy="187080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Idea #1</a:t>
              </a:r>
              <a:endParaRPr lang="en-US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65BB09-65C8-3483-46ED-14FC77BB5EF8}"/>
                </a:ext>
              </a:extLst>
            </p:cNvPr>
            <p:cNvSpPr/>
            <p:nvPr/>
          </p:nvSpPr>
          <p:spPr>
            <a:xfrm>
              <a:off x="3658639" y="4785897"/>
              <a:ext cx="1336899" cy="187080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Idea #2</a:t>
              </a:r>
              <a:endParaRPr lang="en-US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7C48335-93EA-E0FF-D2D0-E1A9C1F2794C}"/>
                </a:ext>
              </a:extLst>
            </p:cNvPr>
            <p:cNvSpPr/>
            <p:nvPr/>
          </p:nvSpPr>
          <p:spPr>
            <a:xfrm>
              <a:off x="6869643" y="4792646"/>
              <a:ext cx="1336899" cy="187080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Idea #3</a:t>
              </a:r>
              <a:endParaRPr lang="en-US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2466C5-3009-6436-865D-292836811ED2}"/>
                </a:ext>
              </a:extLst>
            </p:cNvPr>
            <p:cNvCxnSpPr>
              <a:cxnSpLocks/>
            </p:cNvCxnSpPr>
            <p:nvPr/>
          </p:nvCxnSpPr>
          <p:spPr>
            <a:xfrm>
              <a:off x="2651369" y="5139707"/>
              <a:ext cx="0" cy="62483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858FB90-88F5-C820-7632-C8260343C84B}"/>
                </a:ext>
              </a:extLst>
            </p:cNvPr>
            <p:cNvCxnSpPr>
              <a:cxnSpLocks/>
            </p:cNvCxnSpPr>
            <p:nvPr/>
          </p:nvCxnSpPr>
          <p:spPr>
            <a:xfrm>
              <a:off x="5999267" y="5139707"/>
              <a:ext cx="0" cy="62483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C985FACE-2F33-B0D9-5D09-423763526014}"/>
              </a:ext>
            </a:extLst>
          </p:cNvPr>
          <p:cNvSpPr/>
          <p:nvPr/>
        </p:nvSpPr>
        <p:spPr>
          <a:xfrm>
            <a:off x="2769760" y="4063223"/>
            <a:ext cx="9307215" cy="1613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0E1AE-A48B-1550-22B1-8C4936027B46}"/>
              </a:ext>
            </a:extLst>
          </p:cNvPr>
          <p:cNvSpPr txBox="1"/>
          <p:nvPr/>
        </p:nvSpPr>
        <p:spPr>
          <a:xfrm>
            <a:off x="75268" y="4056857"/>
            <a:ext cx="2498233" cy="900246"/>
          </a:xfrm>
          <a:prstGeom prst="rect">
            <a:avLst/>
          </a:prstGeom>
          <a:noFill/>
          <a:ln w="19050">
            <a:solidFill>
              <a:srgbClr val="EF5A1B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05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Opportunities: </a:t>
            </a:r>
            <a:r>
              <a:rPr lang="en-IN" sz="10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KPMG Survey</a:t>
            </a:r>
            <a:r>
              <a:rPr lang="en-IN" sz="105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IN" sz="10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spending habits, digital payments and Ecommerce. 2376 respondents (63% from Tier 2 and Tier 3). Timeline: 2020 to June 2020</a:t>
            </a:r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40B20F-D692-3E25-D14E-D91CDB38E1DD}"/>
              </a:ext>
            </a:extLst>
          </p:cNvPr>
          <p:cNvGrpSpPr/>
          <p:nvPr/>
        </p:nvGrpSpPr>
        <p:grpSpPr>
          <a:xfrm>
            <a:off x="310066" y="5047703"/>
            <a:ext cx="2298043" cy="1694799"/>
            <a:chOff x="-592720" y="-558363"/>
            <a:chExt cx="2298043" cy="16947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59470-DA94-7774-2EF4-6DD5171D08C3}"/>
                </a:ext>
              </a:extLst>
            </p:cNvPr>
            <p:cNvSpPr txBox="1"/>
            <p:nvPr/>
          </p:nvSpPr>
          <p:spPr>
            <a:xfrm>
              <a:off x="-580823" y="-558363"/>
              <a:ext cx="22515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b="1" i="0" u="none" strike="noStrike" baseline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Tier-3 </a:t>
              </a:r>
              <a:r>
                <a:rPr lang="en-US" sz="1050" b="0" i="0" u="none" strike="noStrike" baseline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 found </a:t>
              </a:r>
              <a:r>
                <a:rPr lang="en-US" sz="1050" b="1" i="0" u="none" strike="noStrike" baseline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1.9X more optimistic on their spending habits than Tier-1</a:t>
              </a:r>
              <a:endParaRPr 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5B152F-40F7-6DDF-67E8-FE7894B6C318}"/>
                </a:ext>
              </a:extLst>
            </p:cNvPr>
            <p:cNvSpPr txBox="1"/>
            <p:nvPr/>
          </p:nvSpPr>
          <p:spPr>
            <a:xfrm>
              <a:off x="-584025" y="-3647"/>
              <a:ext cx="22693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i="0" u="none" strike="noStrike" baseline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Tier - 2&amp;3 cities are more inclined towards online buying mode </a:t>
              </a:r>
              <a:r>
                <a:rPr lang="en-US" sz="1000" b="1" i="0" u="none" strike="noStrike" baseline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almost 2X than Pre – COVID-19.</a:t>
              </a:r>
              <a:endParaRPr lang="en-US" sz="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05AF7-572E-F6C3-6960-FA50763F86DC}"/>
                </a:ext>
              </a:extLst>
            </p:cNvPr>
            <p:cNvSpPr txBox="1"/>
            <p:nvPr/>
          </p:nvSpPr>
          <p:spPr>
            <a:xfrm>
              <a:off x="-592720" y="582438"/>
              <a:ext cx="22980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i="0" u="none" strike="noStrike" baseline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Tier-3 cities are </a:t>
              </a:r>
              <a:r>
                <a:rPr lang="en-US" sz="1000" b="1" i="0" u="none" strike="noStrike" baseline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1.4X more inclined  towards spending on Apparel </a:t>
              </a:r>
              <a:r>
                <a:rPr lang="en-US" sz="1000" i="0" u="none" strike="noStrike" baseline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than Tier-1 cities for spending more than INR5000.</a:t>
              </a:r>
              <a:endParaRPr lang="en-US" sz="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" name="Picture 2" descr="Creative ">
            <a:extLst>
              <a:ext uri="{FF2B5EF4-FFF2-40B4-BE49-F238E27FC236}">
                <a16:creationId xmlns:a16="http://schemas.microsoft.com/office/drawing/2014/main" id="{02387B7F-E64D-B65F-DF6A-6EDA96ACE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2" y="5040177"/>
            <a:ext cx="340179" cy="3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ve ">
            <a:extLst>
              <a:ext uri="{FF2B5EF4-FFF2-40B4-BE49-F238E27FC236}">
                <a16:creationId xmlns:a16="http://schemas.microsoft.com/office/drawing/2014/main" id="{EC7C1C87-8DEC-C184-CC9F-71D779DD1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" y="5605754"/>
            <a:ext cx="340179" cy="3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ve ">
            <a:extLst>
              <a:ext uri="{FF2B5EF4-FFF2-40B4-BE49-F238E27FC236}">
                <a16:creationId xmlns:a16="http://schemas.microsoft.com/office/drawing/2014/main" id="{4C7573D9-860A-E879-7CCE-6D75EF04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" y="6205592"/>
            <a:ext cx="340179" cy="3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69EE19-5F94-95DA-C7F6-96561E42C63F}"/>
              </a:ext>
            </a:extLst>
          </p:cNvPr>
          <p:cNvSpPr/>
          <p:nvPr/>
        </p:nvSpPr>
        <p:spPr>
          <a:xfrm>
            <a:off x="75267" y="5025368"/>
            <a:ext cx="2509228" cy="175582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9853EB-9BC1-3844-3F47-C6215B7F4F0A}"/>
              </a:ext>
            </a:extLst>
          </p:cNvPr>
          <p:cNvSpPr txBox="1"/>
          <p:nvPr/>
        </p:nvSpPr>
        <p:spPr>
          <a:xfrm>
            <a:off x="2876979" y="5920634"/>
            <a:ext cx="2652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/>
              <a:t>Virtual Trial Room: </a:t>
            </a:r>
            <a:r>
              <a:rPr lang="en-US" sz="1200" dirty="0"/>
              <a:t>The idea is to engage the existing flipkart users of Tier 2,3 &amp; 3+ towns replicating the offline buying experience on the platform.</a:t>
            </a:r>
            <a:endParaRPr 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C76389-B5ED-FBE5-AD7C-CE5589090D13}"/>
              </a:ext>
            </a:extLst>
          </p:cNvPr>
          <p:cNvSpPr txBox="1"/>
          <p:nvPr/>
        </p:nvSpPr>
        <p:spPr>
          <a:xfrm>
            <a:off x="5732817" y="5935563"/>
            <a:ext cx="308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/>
              <a:t>Pooled buying: </a:t>
            </a:r>
            <a:r>
              <a:rPr lang="en-US" sz="1200" dirty="0"/>
              <a:t>The idea is to acquire TG in Tier 2 and 2+: Who shops in groups with friends and family pooling to avail heavy discounts on their purchase.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29EAE6-6820-8B18-8E66-2AD2802ACF41}"/>
              </a:ext>
            </a:extLst>
          </p:cNvPr>
          <p:cNvSpPr txBox="1"/>
          <p:nvPr/>
        </p:nvSpPr>
        <p:spPr>
          <a:xfrm>
            <a:off x="9031171" y="5950193"/>
            <a:ext cx="288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/>
              <a:t>Shopsy Reseller Activation: </a:t>
            </a:r>
            <a:r>
              <a:rPr lang="en-US" sz="1200" dirty="0"/>
              <a:t>The idea is to acquire TG in Tier 3 and 3+ through indirect onboarding and direct selling by incentivizing and educating resellers.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35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DC84C6-7203-0C17-C235-3DCA2B9AC294}"/>
              </a:ext>
            </a:extLst>
          </p:cNvPr>
          <p:cNvSpPr/>
          <p:nvPr/>
        </p:nvSpPr>
        <p:spPr>
          <a:xfrm>
            <a:off x="0" y="0"/>
            <a:ext cx="12192000" cy="283029"/>
          </a:xfrm>
          <a:prstGeom prst="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Idea #1: Digital Avatar enabled Virtual Trial Room | Objective: To increase the engagement of current user base on the App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991FF4-262F-22B9-BC2B-275990BE7400}"/>
              </a:ext>
            </a:extLst>
          </p:cNvPr>
          <p:cNvGrpSpPr/>
          <p:nvPr/>
        </p:nvGrpSpPr>
        <p:grpSpPr>
          <a:xfrm>
            <a:off x="228600" y="408216"/>
            <a:ext cx="9930432" cy="1868311"/>
            <a:chOff x="228600" y="408216"/>
            <a:chExt cx="9930432" cy="186831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803DEE-774D-1023-8FB6-54CCA01BE51B}"/>
                </a:ext>
              </a:extLst>
            </p:cNvPr>
            <p:cNvSpPr/>
            <p:nvPr/>
          </p:nvSpPr>
          <p:spPr>
            <a:xfrm>
              <a:off x="228600" y="511629"/>
              <a:ext cx="3048000" cy="141514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5A9ED2-41AC-D267-A2C1-522ED1A7E51C}"/>
                </a:ext>
              </a:extLst>
            </p:cNvPr>
            <p:cNvSpPr/>
            <p:nvPr/>
          </p:nvSpPr>
          <p:spPr>
            <a:xfrm>
              <a:off x="821871" y="408216"/>
              <a:ext cx="1861457" cy="195942"/>
            </a:xfrm>
            <a:prstGeom prst="roundRect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</a:rPr>
                <a:t>User Pain Points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3AF2BDF-0CE4-BA85-2B14-30E64E6B8E7C}"/>
                </a:ext>
              </a:extLst>
            </p:cNvPr>
            <p:cNvSpPr/>
            <p:nvPr/>
          </p:nvSpPr>
          <p:spPr>
            <a:xfrm>
              <a:off x="2032967" y="2022846"/>
              <a:ext cx="8126065" cy="253681"/>
            </a:xfrm>
            <a:prstGeom prst="roundRect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</a:rPr>
                <a:t>Customer decision making journey and how this feature will increase engagement and user satisfaction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53C400-0FD9-66E8-A440-269BA0D235AE}"/>
              </a:ext>
            </a:extLst>
          </p:cNvPr>
          <p:cNvSpPr txBox="1"/>
          <p:nvPr/>
        </p:nvSpPr>
        <p:spPr>
          <a:xfrm>
            <a:off x="533400" y="696685"/>
            <a:ext cx="2590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User unable to check how would they look in the selected apparel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User unable to match pairs of upper wear and bottom wear</a:t>
            </a:r>
            <a:endParaRPr lang="en-US" sz="1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60A5D8-F721-BC84-9BD0-32C59279FD68}"/>
              </a:ext>
            </a:extLst>
          </p:cNvPr>
          <p:cNvGrpSpPr/>
          <p:nvPr/>
        </p:nvGrpSpPr>
        <p:grpSpPr>
          <a:xfrm>
            <a:off x="111362" y="620486"/>
            <a:ext cx="626362" cy="1109246"/>
            <a:chOff x="111362" y="620486"/>
            <a:chExt cx="626362" cy="1109246"/>
          </a:xfrm>
        </p:grpSpPr>
        <p:pic>
          <p:nvPicPr>
            <p:cNvPr id="1026" name="Picture 2" descr="Flipkart-Logo-removebg-preview - Cavinkare">
              <a:extLst>
                <a:ext uri="{FF2B5EF4-FFF2-40B4-BE49-F238E27FC236}">
                  <a16:creationId xmlns:a16="http://schemas.microsoft.com/office/drawing/2014/main" id="{C3735290-64FD-35B4-D234-35DC83AC7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63" y="620486"/>
              <a:ext cx="626361" cy="47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lipkart-Logo-removebg-preview - Cavinkare">
              <a:extLst>
                <a:ext uri="{FF2B5EF4-FFF2-40B4-BE49-F238E27FC236}">
                  <a16:creationId xmlns:a16="http://schemas.microsoft.com/office/drawing/2014/main" id="{C382C47D-0EE9-D0D2-1286-A4563BFC0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62" y="1259690"/>
              <a:ext cx="626361" cy="47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55F05D-B5DF-46F4-8F36-0388A4A8AE4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76600" y="1219200"/>
            <a:ext cx="31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59BD6E-3FC3-7202-97C9-3D8C3C457011}"/>
              </a:ext>
            </a:extLst>
          </p:cNvPr>
          <p:cNvGrpSpPr/>
          <p:nvPr/>
        </p:nvGrpSpPr>
        <p:grpSpPr>
          <a:xfrm>
            <a:off x="3592285" y="408216"/>
            <a:ext cx="4278085" cy="1518555"/>
            <a:chOff x="228600" y="408216"/>
            <a:chExt cx="3048000" cy="151855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65E6037-7C86-0FDC-8CE5-C68107F579AD}"/>
                </a:ext>
              </a:extLst>
            </p:cNvPr>
            <p:cNvSpPr/>
            <p:nvPr/>
          </p:nvSpPr>
          <p:spPr>
            <a:xfrm>
              <a:off x="228600" y="511629"/>
              <a:ext cx="3048000" cy="141514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283570-77BC-81AD-711E-291EF4FFE4E3}"/>
                </a:ext>
              </a:extLst>
            </p:cNvPr>
            <p:cNvSpPr/>
            <p:nvPr/>
          </p:nvSpPr>
          <p:spPr>
            <a:xfrm>
              <a:off x="821871" y="408216"/>
              <a:ext cx="1861457" cy="195942"/>
            </a:xfrm>
            <a:prstGeom prst="roundRect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</a:rPr>
                <a:t>Why Apparels? (KPMG report)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973D75-6304-36A9-5E9F-975DCEDADBE3}"/>
              </a:ext>
            </a:extLst>
          </p:cNvPr>
          <p:cNvSpPr txBox="1"/>
          <p:nvPr/>
        </p:nvSpPr>
        <p:spPr>
          <a:xfrm>
            <a:off x="3891648" y="668336"/>
            <a:ext cx="3880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Apparel is the top selling category in Tier 2 cities followed by Fashion and Electronics</a:t>
            </a:r>
          </a:p>
          <a:p>
            <a:pPr algn="just"/>
            <a:endParaRPr lang="en-US" sz="1400" i="0" u="none" strike="noStrike" baseline="0" dirty="0"/>
          </a:p>
          <a:p>
            <a:pPr algn="just"/>
            <a:r>
              <a:rPr lang="en-US" sz="1400" i="0" u="none" strike="noStrike" baseline="0" dirty="0"/>
              <a:t>Consumers in Tier-3 cities are 1.4X more inclined towards spending on Apparel than Tier-1 cities</a:t>
            </a:r>
            <a:endParaRPr lang="en-US" sz="11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DBD7DE-74BA-D156-F5B0-CFC41A7DD7E3}"/>
              </a:ext>
            </a:extLst>
          </p:cNvPr>
          <p:cNvGrpSpPr/>
          <p:nvPr/>
        </p:nvGrpSpPr>
        <p:grpSpPr>
          <a:xfrm>
            <a:off x="3462473" y="604158"/>
            <a:ext cx="5250559" cy="1320309"/>
            <a:chOff x="111362" y="620486"/>
            <a:chExt cx="5250559" cy="1320309"/>
          </a:xfrm>
        </p:grpSpPr>
        <p:pic>
          <p:nvPicPr>
            <p:cNvPr id="23" name="Picture 2" descr="Flipkart-Logo-removebg-preview - Cavinkare">
              <a:extLst>
                <a:ext uri="{FF2B5EF4-FFF2-40B4-BE49-F238E27FC236}">
                  <a16:creationId xmlns:a16="http://schemas.microsoft.com/office/drawing/2014/main" id="{F50BFE70-8262-5052-1361-C59E0F80B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63" y="620486"/>
              <a:ext cx="626361" cy="47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Flipkart-Logo-removebg-preview - Cavinkare">
              <a:extLst>
                <a:ext uri="{FF2B5EF4-FFF2-40B4-BE49-F238E27FC236}">
                  <a16:creationId xmlns:a16="http://schemas.microsoft.com/office/drawing/2014/main" id="{E1B8CB8D-29E9-BA9B-87F2-613543ED8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62" y="1259690"/>
              <a:ext cx="626361" cy="47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Flipkart-Logo-removebg-preview - Cavinkare">
              <a:extLst>
                <a:ext uri="{FF2B5EF4-FFF2-40B4-BE49-F238E27FC236}">
                  <a16:creationId xmlns:a16="http://schemas.microsoft.com/office/drawing/2014/main" id="{1428828D-7E01-C38E-458E-42CA7611C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1279" y="644000"/>
              <a:ext cx="563692" cy="423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Flipkart-Logo-removebg-preview - Cavinkare">
              <a:extLst>
                <a:ext uri="{FF2B5EF4-FFF2-40B4-BE49-F238E27FC236}">
                  <a16:creationId xmlns:a16="http://schemas.microsoft.com/office/drawing/2014/main" id="{2AF95B46-9002-3A65-4B16-55B5C98DA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967" y="895349"/>
              <a:ext cx="563692" cy="423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Flipkart-Logo-removebg-preview - Cavinkare">
              <a:extLst>
                <a:ext uri="{FF2B5EF4-FFF2-40B4-BE49-F238E27FC236}">
                  <a16:creationId xmlns:a16="http://schemas.microsoft.com/office/drawing/2014/main" id="{432AE17F-FDB0-2DB0-473A-35F631A40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655" y="1288209"/>
              <a:ext cx="563692" cy="423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Flipkart-Logo-removebg-preview - Cavinkare">
              <a:extLst>
                <a:ext uri="{FF2B5EF4-FFF2-40B4-BE49-F238E27FC236}">
                  <a16:creationId xmlns:a16="http://schemas.microsoft.com/office/drawing/2014/main" id="{1D6D5530-84E3-4269-D398-244E51D20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229" y="1517782"/>
              <a:ext cx="563692" cy="423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EB4ABC-BC0F-5563-0E58-698D79697D8B}"/>
              </a:ext>
            </a:extLst>
          </p:cNvPr>
          <p:cNvCxnSpPr>
            <a:cxnSpLocks/>
          </p:cNvCxnSpPr>
          <p:nvPr/>
        </p:nvCxnSpPr>
        <p:spPr>
          <a:xfrm>
            <a:off x="7870370" y="1219200"/>
            <a:ext cx="31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E433B8-84A7-547E-D587-BBC12E8A2055}"/>
              </a:ext>
            </a:extLst>
          </p:cNvPr>
          <p:cNvGrpSpPr/>
          <p:nvPr/>
        </p:nvGrpSpPr>
        <p:grpSpPr>
          <a:xfrm>
            <a:off x="8206518" y="408216"/>
            <a:ext cx="3756882" cy="1518555"/>
            <a:chOff x="228600" y="408216"/>
            <a:chExt cx="3048000" cy="151855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5108085-819F-C796-ED41-55B1C0F90BCD}"/>
                </a:ext>
              </a:extLst>
            </p:cNvPr>
            <p:cNvSpPr/>
            <p:nvPr/>
          </p:nvSpPr>
          <p:spPr>
            <a:xfrm>
              <a:off x="228600" y="511629"/>
              <a:ext cx="3048000" cy="141514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198C09C-E6A9-D144-AB5F-89B30FFD189A}"/>
                </a:ext>
              </a:extLst>
            </p:cNvPr>
            <p:cNvSpPr/>
            <p:nvPr/>
          </p:nvSpPr>
          <p:spPr>
            <a:xfrm>
              <a:off x="821871" y="408216"/>
              <a:ext cx="1861457" cy="195942"/>
            </a:xfrm>
            <a:prstGeom prst="roundRect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</a:rPr>
                <a:t>Why Virtual Trial Room?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99DFC3A-528F-90D2-B938-0E2925A39071}"/>
              </a:ext>
            </a:extLst>
          </p:cNvPr>
          <p:cNvSpPr txBox="1"/>
          <p:nvPr/>
        </p:nvSpPr>
        <p:spPr>
          <a:xfrm>
            <a:off x="8522204" y="707571"/>
            <a:ext cx="344119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Replicate offline experience of apparel trials</a:t>
            </a:r>
          </a:p>
          <a:p>
            <a:pPr algn="just"/>
            <a:r>
              <a:rPr lang="en-IN" sz="1400" dirty="0"/>
              <a:t>146 out of 180 of the TG voted “Yes” for the feature in our primary research</a:t>
            </a:r>
          </a:p>
          <a:p>
            <a:pPr algn="just"/>
            <a:r>
              <a:rPr lang="en-IN" sz="1400" dirty="0"/>
              <a:t>Cross-sell complementary item via matching</a:t>
            </a:r>
          </a:p>
          <a:p>
            <a:pPr algn="just"/>
            <a:r>
              <a:rPr lang="en-IN" sz="1400" dirty="0"/>
              <a:t>No competitor has tried this till date 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 </a:t>
            </a:r>
          </a:p>
          <a:p>
            <a:pPr algn="just"/>
            <a:endParaRPr lang="en-IN" sz="1400" dirty="0"/>
          </a:p>
          <a:p>
            <a:pPr algn="just"/>
            <a:endParaRPr lang="en-US" sz="1100" dirty="0"/>
          </a:p>
        </p:txBody>
      </p:sp>
      <p:pic>
        <p:nvPicPr>
          <p:cNvPr id="40" name="Picture 3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66720C-49CE-C37A-852B-230C46DEF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43" y="2258790"/>
            <a:ext cx="1638585" cy="2913040"/>
          </a:xfrm>
          <a:prstGeom prst="rect">
            <a:avLst/>
          </a:prstGeom>
        </p:spPr>
      </p:pic>
      <p:pic>
        <p:nvPicPr>
          <p:cNvPr id="42" name="Picture 4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CA0AD4-3C10-72D4-3E52-67B2DBF2E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38" y="2247904"/>
            <a:ext cx="1638585" cy="2913040"/>
          </a:xfrm>
          <a:prstGeom prst="rect">
            <a:avLst/>
          </a:prstGeom>
        </p:spPr>
      </p:pic>
      <p:pic>
        <p:nvPicPr>
          <p:cNvPr id="44" name="Picture 4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C440BC-38B6-6DB0-A015-E0E0D4471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632" y="2236213"/>
            <a:ext cx="1638585" cy="2913040"/>
          </a:xfrm>
          <a:prstGeom prst="rect">
            <a:avLst/>
          </a:prstGeom>
        </p:spPr>
      </p:pic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35378C55-2C00-E0D5-4B67-D36825634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30" y="2258790"/>
            <a:ext cx="1638585" cy="2913040"/>
          </a:xfrm>
          <a:prstGeom prst="rect">
            <a:avLst/>
          </a:prstGeom>
        </p:spPr>
      </p:pic>
      <p:pic>
        <p:nvPicPr>
          <p:cNvPr id="48" name="Picture 47" descr="A mannequin wearing a red and white shirt and black pants&#10;&#10;Description automatically generated with medium confidence">
            <a:extLst>
              <a:ext uri="{FF2B5EF4-FFF2-40B4-BE49-F238E27FC236}">
                <a16:creationId xmlns:a16="http://schemas.microsoft.com/office/drawing/2014/main" id="{46AE5E89-68A6-13F8-2CDD-0FAF2D834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26" y="2206041"/>
            <a:ext cx="1638585" cy="2913040"/>
          </a:xfrm>
          <a:prstGeom prst="rect">
            <a:avLst/>
          </a:prstGeom>
        </p:spPr>
      </p:pic>
      <p:pic>
        <p:nvPicPr>
          <p:cNvPr id="50" name="Picture 49" descr="A mannequin wearing a red and white shirt and grey pants&#10;&#10;Description automatically generated with medium confidence">
            <a:extLst>
              <a:ext uri="{FF2B5EF4-FFF2-40B4-BE49-F238E27FC236}">
                <a16:creationId xmlns:a16="http://schemas.microsoft.com/office/drawing/2014/main" id="{16AC01F0-488F-CE1A-B5E7-FF332017B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522" y="2206041"/>
            <a:ext cx="1638585" cy="2913040"/>
          </a:xfrm>
          <a:prstGeom prst="rect">
            <a:avLst/>
          </a:prstGeom>
        </p:spPr>
      </p:pic>
      <p:pic>
        <p:nvPicPr>
          <p:cNvPr id="52" name="Picture 51" descr="A mannequin wearing a black jacket and red shirt&#10;&#10;Description automatically generated with low confidence">
            <a:extLst>
              <a:ext uri="{FF2B5EF4-FFF2-40B4-BE49-F238E27FC236}">
                <a16:creationId xmlns:a16="http://schemas.microsoft.com/office/drawing/2014/main" id="{D348327E-219C-039B-6E96-40826E3874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15" y="2201086"/>
            <a:ext cx="1638585" cy="291304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56A3AED-705C-8638-2218-3AD2DC1321DB}"/>
              </a:ext>
            </a:extLst>
          </p:cNvPr>
          <p:cNvSpPr/>
          <p:nvPr/>
        </p:nvSpPr>
        <p:spPr>
          <a:xfrm>
            <a:off x="-366" y="5114126"/>
            <a:ext cx="1553402" cy="16567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>
                <a:solidFill>
                  <a:schemeClr val="tx1"/>
                </a:solidFill>
              </a:rPr>
              <a:t>The create my avatar option will be on the home page for higher visibility and trialability of the new feature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551721-B3F4-7DD6-9D05-E292462DDB1D}"/>
              </a:ext>
            </a:extLst>
          </p:cNvPr>
          <p:cNvSpPr/>
          <p:nvPr/>
        </p:nvSpPr>
        <p:spPr>
          <a:xfrm>
            <a:off x="1761929" y="5114126"/>
            <a:ext cx="1553402" cy="16567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>
                <a:solidFill>
                  <a:schemeClr val="tx1"/>
                </a:solidFill>
              </a:rPr>
              <a:t>Users will be given two options. Either to create their avatar through facial recognition or manually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AD0E4FAB-B589-D935-E7DB-C62378068A85}"/>
              </a:ext>
            </a:extLst>
          </p:cNvPr>
          <p:cNvSpPr/>
          <p:nvPr/>
        </p:nvSpPr>
        <p:spPr>
          <a:xfrm>
            <a:off x="3524224" y="5114126"/>
            <a:ext cx="1553402" cy="16567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>
                <a:solidFill>
                  <a:schemeClr val="tx1"/>
                </a:solidFill>
              </a:rPr>
              <a:t>Users can add detailing to their avatars (skin tone, hair colour, beard style etc) to check apparels on different looks 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56952AF-2F1D-D023-76FF-CF3C58C10627}"/>
              </a:ext>
            </a:extLst>
          </p:cNvPr>
          <p:cNvSpPr/>
          <p:nvPr/>
        </p:nvSpPr>
        <p:spPr>
          <a:xfrm>
            <a:off x="5286519" y="5114126"/>
            <a:ext cx="1553402" cy="16567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>
                <a:solidFill>
                  <a:schemeClr val="tx1"/>
                </a:solidFill>
              </a:rPr>
              <a:t>There will be a try on badge on the apparels. If a user wants to try a particular product they can simply click on that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51C2A332-46A1-B9B1-B17E-51224263194C}"/>
              </a:ext>
            </a:extLst>
          </p:cNvPr>
          <p:cNvSpPr/>
          <p:nvPr/>
        </p:nvSpPr>
        <p:spPr>
          <a:xfrm>
            <a:off x="7048814" y="5114126"/>
            <a:ext cx="1553402" cy="16567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>
                <a:solidFill>
                  <a:schemeClr val="tx1"/>
                </a:solidFill>
              </a:rPr>
              <a:t>Once user clicks on try on they will be redirected to the virtual trial room where they select their size through AI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F9CE686-8ED9-F0B6-EE8F-29A04ADEFA49}"/>
              </a:ext>
            </a:extLst>
          </p:cNvPr>
          <p:cNvSpPr/>
          <p:nvPr/>
        </p:nvSpPr>
        <p:spPr>
          <a:xfrm>
            <a:off x="8811109" y="5114126"/>
            <a:ext cx="1553402" cy="16567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>
                <a:solidFill>
                  <a:schemeClr val="tx1"/>
                </a:solidFill>
              </a:rPr>
              <a:t>User can select multiple upper and bottom wears to check multiple combinations and select the best one accordingly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F571B5E7-13E7-B70C-3AC4-E4840CB6CC7F}"/>
              </a:ext>
            </a:extLst>
          </p:cNvPr>
          <p:cNvSpPr/>
          <p:nvPr/>
        </p:nvSpPr>
        <p:spPr>
          <a:xfrm>
            <a:off x="10573404" y="5114126"/>
            <a:ext cx="1553402" cy="16567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>
                <a:solidFill>
                  <a:schemeClr val="tx1"/>
                </a:solidFill>
              </a:rPr>
              <a:t>User can select complimentary products like Jackets, Glasses, Shoes, Watches etc to have 360 degree experience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4ACBB6CC-208F-9D58-9EEB-B6CC5EE9A0D4}"/>
              </a:ext>
            </a:extLst>
          </p:cNvPr>
          <p:cNvSpPr/>
          <p:nvPr/>
        </p:nvSpPr>
        <p:spPr>
          <a:xfrm>
            <a:off x="1088571" y="2503714"/>
            <a:ext cx="304800" cy="293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E0FFA244-B5C7-CC58-6F1D-3ECB176207C1}"/>
              </a:ext>
            </a:extLst>
          </p:cNvPr>
          <p:cNvGrpSpPr/>
          <p:nvPr/>
        </p:nvGrpSpPr>
        <p:grpSpPr>
          <a:xfrm>
            <a:off x="1348921" y="2644322"/>
            <a:ext cx="159665" cy="2463454"/>
            <a:chOff x="1348921" y="2644322"/>
            <a:chExt cx="159665" cy="2463454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42037D74-57D2-C2D6-5FED-ED8B83A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1348921" y="2650672"/>
              <a:ext cx="15966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Straight Arrow Connector 1037">
              <a:extLst>
                <a:ext uri="{FF2B5EF4-FFF2-40B4-BE49-F238E27FC236}">
                  <a16:creationId xmlns:a16="http://schemas.microsoft.com/office/drawing/2014/main" id="{8BB50277-6F27-48DA-5F3A-E80511C4D140}"/>
                </a:ext>
              </a:extLst>
            </p:cNvPr>
            <p:cNvCxnSpPr/>
            <p:nvPr/>
          </p:nvCxnSpPr>
          <p:spPr>
            <a:xfrm>
              <a:off x="1506442" y="2644322"/>
              <a:ext cx="0" cy="24634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2E194F81-7DEA-204D-7BCF-2E350B028097}"/>
              </a:ext>
            </a:extLst>
          </p:cNvPr>
          <p:cNvGrpSpPr/>
          <p:nvPr/>
        </p:nvGrpSpPr>
        <p:grpSpPr>
          <a:xfrm>
            <a:off x="2819401" y="3841750"/>
            <a:ext cx="473327" cy="1272376"/>
            <a:chOff x="1348921" y="2644322"/>
            <a:chExt cx="159665" cy="2463454"/>
          </a:xfrm>
        </p:grpSpPr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A6DBEAFC-F52A-3EBB-02EB-73CA895B5E2E}"/>
                </a:ext>
              </a:extLst>
            </p:cNvPr>
            <p:cNvCxnSpPr>
              <a:cxnSpLocks/>
            </p:cNvCxnSpPr>
            <p:nvPr/>
          </p:nvCxnSpPr>
          <p:spPr>
            <a:xfrm>
              <a:off x="1348921" y="2650672"/>
              <a:ext cx="15966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0C2FABFE-B323-DB78-F8A8-BE6C4207C452}"/>
                </a:ext>
              </a:extLst>
            </p:cNvPr>
            <p:cNvCxnSpPr/>
            <p:nvPr/>
          </p:nvCxnSpPr>
          <p:spPr>
            <a:xfrm>
              <a:off x="1506442" y="2644322"/>
              <a:ext cx="0" cy="24634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CD9B377-2C40-8E4F-17B3-81649D55510D}"/>
              </a:ext>
            </a:extLst>
          </p:cNvPr>
          <p:cNvSpPr/>
          <p:nvPr/>
        </p:nvSpPr>
        <p:spPr>
          <a:xfrm>
            <a:off x="2260600" y="3225801"/>
            <a:ext cx="571500" cy="1355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A0DA99D3-48F0-9913-344B-86AC71D49D08}"/>
              </a:ext>
            </a:extLst>
          </p:cNvPr>
          <p:cNvGrpSpPr/>
          <p:nvPr/>
        </p:nvGrpSpPr>
        <p:grpSpPr>
          <a:xfrm>
            <a:off x="4824712" y="3876049"/>
            <a:ext cx="252914" cy="1231727"/>
            <a:chOff x="1348921" y="2644322"/>
            <a:chExt cx="159665" cy="2463454"/>
          </a:xfrm>
        </p:grpSpPr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FFE22A6B-E03C-3057-9F1A-E98D8ED9A9B9}"/>
                </a:ext>
              </a:extLst>
            </p:cNvPr>
            <p:cNvCxnSpPr>
              <a:cxnSpLocks/>
            </p:cNvCxnSpPr>
            <p:nvPr/>
          </p:nvCxnSpPr>
          <p:spPr>
            <a:xfrm>
              <a:off x="1348921" y="2650672"/>
              <a:ext cx="15966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Arrow Connector 1046">
              <a:extLst>
                <a:ext uri="{FF2B5EF4-FFF2-40B4-BE49-F238E27FC236}">
                  <a16:creationId xmlns:a16="http://schemas.microsoft.com/office/drawing/2014/main" id="{B9F49249-FB46-0FC6-E7EF-C47B6E299330}"/>
                </a:ext>
              </a:extLst>
            </p:cNvPr>
            <p:cNvCxnSpPr/>
            <p:nvPr/>
          </p:nvCxnSpPr>
          <p:spPr>
            <a:xfrm>
              <a:off x="1506442" y="2644322"/>
              <a:ext cx="0" cy="24634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97535DA6-BF0B-E85D-FD79-07A9C375A8B1}"/>
              </a:ext>
            </a:extLst>
          </p:cNvPr>
          <p:cNvSpPr/>
          <p:nvPr/>
        </p:nvSpPr>
        <p:spPr>
          <a:xfrm>
            <a:off x="3765838" y="3650784"/>
            <a:ext cx="1070172" cy="450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225918DA-87F6-2F7D-9ECC-9CFD75597846}"/>
              </a:ext>
            </a:extLst>
          </p:cNvPr>
          <p:cNvGrpSpPr/>
          <p:nvPr/>
        </p:nvGrpSpPr>
        <p:grpSpPr>
          <a:xfrm>
            <a:off x="6130135" y="3650784"/>
            <a:ext cx="709785" cy="1463342"/>
            <a:chOff x="1348921" y="2644322"/>
            <a:chExt cx="159665" cy="2463454"/>
          </a:xfrm>
        </p:grpSpPr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BC2555D2-8E73-FF57-5BED-F7FFB350E106}"/>
                </a:ext>
              </a:extLst>
            </p:cNvPr>
            <p:cNvCxnSpPr>
              <a:cxnSpLocks/>
            </p:cNvCxnSpPr>
            <p:nvPr/>
          </p:nvCxnSpPr>
          <p:spPr>
            <a:xfrm>
              <a:off x="1348921" y="2650672"/>
              <a:ext cx="15966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33C829F3-8CE3-A256-7627-3A99766E2BFE}"/>
                </a:ext>
              </a:extLst>
            </p:cNvPr>
            <p:cNvCxnSpPr/>
            <p:nvPr/>
          </p:nvCxnSpPr>
          <p:spPr>
            <a:xfrm>
              <a:off x="1506442" y="2644322"/>
              <a:ext cx="0" cy="24634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5E5798D9-4C3E-7E16-6DA3-C4B7642B47A3}"/>
              </a:ext>
            </a:extLst>
          </p:cNvPr>
          <p:cNvSpPr/>
          <p:nvPr/>
        </p:nvSpPr>
        <p:spPr>
          <a:xfrm>
            <a:off x="5760589" y="3515042"/>
            <a:ext cx="375911" cy="361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ight Brace 1051">
            <a:extLst>
              <a:ext uri="{FF2B5EF4-FFF2-40B4-BE49-F238E27FC236}">
                <a16:creationId xmlns:a16="http://schemas.microsoft.com/office/drawing/2014/main" id="{67CFE601-15DD-D5E8-512F-651DA6CA4A90}"/>
              </a:ext>
            </a:extLst>
          </p:cNvPr>
          <p:cNvSpPr/>
          <p:nvPr/>
        </p:nvSpPr>
        <p:spPr>
          <a:xfrm rot="5400000">
            <a:off x="8734286" y="3746310"/>
            <a:ext cx="189231" cy="1481096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7" name="Rectangle: Rounded Corners 1056">
            <a:extLst>
              <a:ext uri="{FF2B5EF4-FFF2-40B4-BE49-F238E27FC236}">
                <a16:creationId xmlns:a16="http://schemas.microsoft.com/office/drawing/2014/main" id="{A3E45447-DFDB-E8FB-E03C-4D0EA0C75216}"/>
              </a:ext>
            </a:extLst>
          </p:cNvPr>
          <p:cNvSpPr/>
          <p:nvPr/>
        </p:nvSpPr>
        <p:spPr>
          <a:xfrm>
            <a:off x="8331182" y="4653282"/>
            <a:ext cx="998876" cy="153895"/>
          </a:xfrm>
          <a:prstGeom prst="round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b="1" dirty="0"/>
              <a:t>Matching Shirt and jeans</a:t>
            </a:r>
            <a:endParaRPr lang="en-US" sz="600" b="1" dirty="0"/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FA81154-CE50-C99C-0D4D-E6650A50CE33}"/>
              </a:ext>
            </a:extLst>
          </p:cNvPr>
          <p:cNvGrpSpPr/>
          <p:nvPr/>
        </p:nvGrpSpPr>
        <p:grpSpPr>
          <a:xfrm flipH="1">
            <a:off x="10651575" y="3429000"/>
            <a:ext cx="524424" cy="1678776"/>
            <a:chOff x="1348921" y="2644322"/>
            <a:chExt cx="159665" cy="2463454"/>
          </a:xfrm>
        </p:grpSpPr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A4481F56-50E6-DFE5-110D-610D7F26AC45}"/>
                </a:ext>
              </a:extLst>
            </p:cNvPr>
            <p:cNvCxnSpPr>
              <a:cxnSpLocks/>
            </p:cNvCxnSpPr>
            <p:nvPr/>
          </p:nvCxnSpPr>
          <p:spPr>
            <a:xfrm>
              <a:off x="1348921" y="2650672"/>
              <a:ext cx="15966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0" name="Straight Arrow Connector 1059">
              <a:extLst>
                <a:ext uri="{FF2B5EF4-FFF2-40B4-BE49-F238E27FC236}">
                  <a16:creationId xmlns:a16="http://schemas.microsoft.com/office/drawing/2014/main" id="{7C8DEE07-6BF9-70BF-96E6-CE7DC1B758E7}"/>
                </a:ext>
              </a:extLst>
            </p:cNvPr>
            <p:cNvCxnSpPr/>
            <p:nvPr/>
          </p:nvCxnSpPr>
          <p:spPr>
            <a:xfrm>
              <a:off x="1506442" y="2644322"/>
              <a:ext cx="0" cy="24634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E0D5D315-0A10-5748-D023-BF358F958E2F}"/>
              </a:ext>
            </a:extLst>
          </p:cNvPr>
          <p:cNvSpPr/>
          <p:nvPr/>
        </p:nvSpPr>
        <p:spPr>
          <a:xfrm>
            <a:off x="11175999" y="3076891"/>
            <a:ext cx="679775" cy="799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7A5620DE-E656-6FED-2AA1-C4A61FCF7243}"/>
              </a:ext>
            </a:extLst>
          </p:cNvPr>
          <p:cNvGrpSpPr/>
          <p:nvPr/>
        </p:nvGrpSpPr>
        <p:grpSpPr>
          <a:xfrm flipH="1">
            <a:off x="7083497" y="3169024"/>
            <a:ext cx="167199" cy="1938752"/>
            <a:chOff x="1348921" y="2644322"/>
            <a:chExt cx="159665" cy="2463454"/>
          </a:xfrm>
        </p:grpSpPr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6CDD1391-6AFE-B85D-FB96-A3B565EBAAF6}"/>
                </a:ext>
              </a:extLst>
            </p:cNvPr>
            <p:cNvCxnSpPr>
              <a:cxnSpLocks/>
            </p:cNvCxnSpPr>
            <p:nvPr/>
          </p:nvCxnSpPr>
          <p:spPr>
            <a:xfrm>
              <a:off x="1348921" y="2650672"/>
              <a:ext cx="15966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Straight Arrow Connector 1064">
              <a:extLst>
                <a:ext uri="{FF2B5EF4-FFF2-40B4-BE49-F238E27FC236}">
                  <a16:creationId xmlns:a16="http://schemas.microsoft.com/office/drawing/2014/main" id="{977213AA-EB58-A22C-66E4-A0601E5F1281}"/>
                </a:ext>
              </a:extLst>
            </p:cNvPr>
            <p:cNvCxnSpPr/>
            <p:nvPr/>
          </p:nvCxnSpPr>
          <p:spPr>
            <a:xfrm>
              <a:off x="1506442" y="2644322"/>
              <a:ext cx="0" cy="24634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F6E07A1-C485-1920-B247-C6122E47A14D}"/>
              </a:ext>
            </a:extLst>
          </p:cNvPr>
          <p:cNvSpPr/>
          <p:nvPr/>
        </p:nvSpPr>
        <p:spPr>
          <a:xfrm>
            <a:off x="7229805" y="2970044"/>
            <a:ext cx="346599" cy="799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7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DC84C6-7203-0C17-C235-3DCA2B9AC294}"/>
              </a:ext>
            </a:extLst>
          </p:cNvPr>
          <p:cNvSpPr/>
          <p:nvPr/>
        </p:nvSpPr>
        <p:spPr>
          <a:xfrm>
            <a:off x="0" y="0"/>
            <a:ext cx="12192000" cy="283029"/>
          </a:xfrm>
          <a:prstGeom prst="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Idea #1: Execution Plan | UAT | Risk &amp; Risk Mitigation | Requirements | Cost | Expected Benefit</a:t>
            </a: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4FAE3C-CDC7-2463-3EB3-CEC32919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4" y="360554"/>
            <a:ext cx="579372" cy="5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6DBCA-A9BB-6A3E-A9F8-778D34E10A9F}"/>
              </a:ext>
            </a:extLst>
          </p:cNvPr>
          <p:cNvSpPr txBox="1"/>
          <p:nvPr/>
        </p:nvSpPr>
        <p:spPr>
          <a:xfrm>
            <a:off x="76200" y="913090"/>
            <a:ext cx="1178560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Roadmap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9E1304-7F3A-5F1D-6008-7F11E4F0B819}"/>
              </a:ext>
            </a:extLst>
          </p:cNvPr>
          <p:cNvSpPr txBox="1"/>
          <p:nvPr/>
        </p:nvSpPr>
        <p:spPr>
          <a:xfrm>
            <a:off x="1236411" y="489781"/>
            <a:ext cx="196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Feature Development</a:t>
            </a:r>
            <a:endParaRPr 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2BDC95-A083-7C41-1384-0336430E686D}"/>
              </a:ext>
            </a:extLst>
          </p:cNvPr>
          <p:cNvSpPr txBox="1"/>
          <p:nvPr/>
        </p:nvSpPr>
        <p:spPr>
          <a:xfrm>
            <a:off x="3456747" y="479660"/>
            <a:ext cx="1158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Alpha Testing</a:t>
            </a:r>
            <a:endParaRPr 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B6261C-86AF-71E2-4B62-05A72012885D}"/>
              </a:ext>
            </a:extLst>
          </p:cNvPr>
          <p:cNvSpPr txBox="1"/>
          <p:nvPr/>
        </p:nvSpPr>
        <p:spPr>
          <a:xfrm>
            <a:off x="5094670" y="481149"/>
            <a:ext cx="2006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User Acceptance Testing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3E4BB1-B089-2839-B4BF-AF3AEAB576C9}"/>
              </a:ext>
            </a:extLst>
          </p:cNvPr>
          <p:cNvSpPr txBox="1"/>
          <p:nvPr/>
        </p:nvSpPr>
        <p:spPr>
          <a:xfrm>
            <a:off x="6829776" y="489781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A/B Testing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C02F2B-A0B6-801B-BE45-7D343B1D4597}"/>
              </a:ext>
            </a:extLst>
          </p:cNvPr>
          <p:cNvSpPr txBox="1"/>
          <p:nvPr/>
        </p:nvSpPr>
        <p:spPr>
          <a:xfrm>
            <a:off x="9411080" y="466522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Launch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ABFE53-47DA-3D9E-96C0-AB9394D31D00}"/>
              </a:ext>
            </a:extLst>
          </p:cNvPr>
          <p:cNvSpPr txBox="1"/>
          <p:nvPr/>
        </p:nvSpPr>
        <p:spPr>
          <a:xfrm>
            <a:off x="8092916" y="489820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Buffer</a:t>
            </a:r>
            <a:endParaRPr lang="en-US" sz="1400" dirty="0"/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E7E49DC0-99E5-B0E0-14AA-D2ED6D6923E2}"/>
              </a:ext>
            </a:extLst>
          </p:cNvPr>
          <p:cNvCxnSpPr/>
          <p:nvPr/>
        </p:nvCxnSpPr>
        <p:spPr>
          <a:xfrm>
            <a:off x="1341120" y="848360"/>
            <a:ext cx="10322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Graphic 1052" descr="Flag with solid fill">
            <a:extLst>
              <a:ext uri="{FF2B5EF4-FFF2-40B4-BE49-F238E27FC236}">
                <a16:creationId xmlns:a16="http://schemas.microsoft.com/office/drawing/2014/main" id="{CCB6B5EF-7A0B-15E7-0572-C5903D19D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6318" y="497840"/>
            <a:ext cx="360679" cy="360679"/>
          </a:xfrm>
          <a:prstGeom prst="rect">
            <a:avLst/>
          </a:prstGeom>
        </p:spPr>
      </p:pic>
      <p:pic>
        <p:nvPicPr>
          <p:cNvPr id="1054" name="Graphic 1053" descr="Flag with solid fill">
            <a:extLst>
              <a:ext uri="{FF2B5EF4-FFF2-40B4-BE49-F238E27FC236}">
                <a16:creationId xmlns:a16="http://schemas.microsoft.com/office/drawing/2014/main" id="{2C7A7EEB-33BA-A668-57D2-5D1E6D975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00" y="497840"/>
            <a:ext cx="360679" cy="360679"/>
          </a:xfrm>
          <a:prstGeom prst="rect">
            <a:avLst/>
          </a:prstGeom>
        </p:spPr>
      </p:pic>
      <p:pic>
        <p:nvPicPr>
          <p:cNvPr id="1055" name="Graphic 1054" descr="Flag with solid fill">
            <a:extLst>
              <a:ext uri="{FF2B5EF4-FFF2-40B4-BE49-F238E27FC236}">
                <a16:creationId xmlns:a16="http://schemas.microsoft.com/office/drawing/2014/main" id="{E2D851D6-CDDA-90C2-A443-E68513FC6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20" y="497840"/>
            <a:ext cx="360679" cy="360679"/>
          </a:xfrm>
          <a:prstGeom prst="rect">
            <a:avLst/>
          </a:prstGeom>
        </p:spPr>
      </p:pic>
      <p:pic>
        <p:nvPicPr>
          <p:cNvPr id="1056" name="Graphic 1055" descr="Flag with solid fill">
            <a:extLst>
              <a:ext uri="{FF2B5EF4-FFF2-40B4-BE49-F238E27FC236}">
                <a16:creationId xmlns:a16="http://schemas.microsoft.com/office/drawing/2014/main" id="{D3C317B1-AABE-AFD1-BE7C-1EAEDA157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1124" y="503683"/>
            <a:ext cx="360679" cy="360679"/>
          </a:xfrm>
          <a:prstGeom prst="rect">
            <a:avLst/>
          </a:prstGeom>
        </p:spPr>
      </p:pic>
      <p:pic>
        <p:nvPicPr>
          <p:cNvPr id="1066" name="Graphic 1065" descr="Flag with solid fill">
            <a:extLst>
              <a:ext uri="{FF2B5EF4-FFF2-40B4-BE49-F238E27FC236}">
                <a16:creationId xmlns:a16="http://schemas.microsoft.com/office/drawing/2014/main" id="{3761597D-0354-A89B-7799-70FB7DDB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5073" y="503683"/>
            <a:ext cx="360679" cy="360679"/>
          </a:xfrm>
          <a:prstGeom prst="rect">
            <a:avLst/>
          </a:prstGeom>
        </p:spPr>
      </p:pic>
      <p:pic>
        <p:nvPicPr>
          <p:cNvPr id="1067" name="Graphic 1066" descr="Flag with solid fill">
            <a:extLst>
              <a:ext uri="{FF2B5EF4-FFF2-40B4-BE49-F238E27FC236}">
                <a16:creationId xmlns:a16="http://schemas.microsoft.com/office/drawing/2014/main" id="{5CAEE787-80BA-36E3-24E2-6D321CE7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9296" y="497840"/>
            <a:ext cx="360679" cy="360679"/>
          </a:xfrm>
          <a:prstGeom prst="rect">
            <a:avLst/>
          </a:prstGeom>
        </p:spPr>
      </p:pic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BB769BA5-E7A2-0E14-D12C-B10D190FC05E}"/>
              </a:ext>
            </a:extLst>
          </p:cNvPr>
          <p:cNvCxnSpPr/>
          <p:nvPr/>
        </p:nvCxnSpPr>
        <p:spPr>
          <a:xfrm>
            <a:off x="1341120" y="1120577"/>
            <a:ext cx="10322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3" name="TextBox 1072">
            <a:extLst>
              <a:ext uri="{FF2B5EF4-FFF2-40B4-BE49-F238E27FC236}">
                <a16:creationId xmlns:a16="http://schemas.microsoft.com/office/drawing/2014/main" id="{7D845F3F-615E-F8E1-85E9-F7014D50D5E7}"/>
              </a:ext>
            </a:extLst>
          </p:cNvPr>
          <p:cNvSpPr txBox="1"/>
          <p:nvPr/>
        </p:nvSpPr>
        <p:spPr>
          <a:xfrm>
            <a:off x="1246619" y="844005"/>
            <a:ext cx="2190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2.5 Months (From Dec 2023)</a:t>
            </a:r>
            <a:endParaRPr lang="en-US" sz="1200" b="1" i="1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2E47E32C-E601-7290-E1E0-2117838DDF29}"/>
              </a:ext>
            </a:extLst>
          </p:cNvPr>
          <p:cNvSpPr txBox="1"/>
          <p:nvPr/>
        </p:nvSpPr>
        <p:spPr>
          <a:xfrm>
            <a:off x="3053836" y="841978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1 Month</a:t>
            </a:r>
            <a:endParaRPr lang="en-US" sz="1200" b="1" i="1" dirty="0"/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5452C8F-276F-6166-A6E7-2B8F54D6E733}"/>
              </a:ext>
            </a:extLst>
          </p:cNvPr>
          <p:cNvSpPr txBox="1"/>
          <p:nvPr/>
        </p:nvSpPr>
        <p:spPr>
          <a:xfrm>
            <a:off x="5114154" y="839875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1 Month</a:t>
            </a:r>
            <a:endParaRPr lang="en-US" sz="1200" b="1" i="1" dirty="0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9A25B6CA-AF14-8E27-E960-DACFE7F69DD2}"/>
              </a:ext>
            </a:extLst>
          </p:cNvPr>
          <p:cNvSpPr txBox="1"/>
          <p:nvPr/>
        </p:nvSpPr>
        <p:spPr>
          <a:xfrm>
            <a:off x="7112432" y="829824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4 Months</a:t>
            </a:r>
            <a:endParaRPr lang="en-US" sz="1200" b="1" i="1" dirty="0"/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A91F60DC-F079-0D9F-388A-B86A2E10FA87}"/>
              </a:ext>
            </a:extLst>
          </p:cNvPr>
          <p:cNvSpPr txBox="1"/>
          <p:nvPr/>
        </p:nvSpPr>
        <p:spPr>
          <a:xfrm>
            <a:off x="9699881" y="839875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Big Billion Days 2024</a:t>
            </a:r>
            <a:endParaRPr lang="en-US" sz="1200" b="1" i="1" dirty="0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01753401-9D4B-2EA4-6BD0-B81CBC2D3568}"/>
              </a:ext>
            </a:extLst>
          </p:cNvPr>
          <p:cNvSpPr/>
          <p:nvPr/>
        </p:nvSpPr>
        <p:spPr>
          <a:xfrm>
            <a:off x="76200" y="1310640"/>
            <a:ext cx="3540760" cy="30073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9" name="Picture 8">
            <a:extLst>
              <a:ext uri="{FF2B5EF4-FFF2-40B4-BE49-F238E27FC236}">
                <a16:creationId xmlns:a16="http://schemas.microsoft.com/office/drawing/2014/main" id="{FC558E69-16C4-FF2E-36D7-2E138D5F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1" y="1514380"/>
            <a:ext cx="364863" cy="3648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0" name="Rectangle: Rounded Corners 1079">
            <a:extLst>
              <a:ext uri="{FF2B5EF4-FFF2-40B4-BE49-F238E27FC236}">
                <a16:creationId xmlns:a16="http://schemas.microsoft.com/office/drawing/2014/main" id="{062E4AF1-8B2B-2677-9354-E547D551807B}"/>
              </a:ext>
            </a:extLst>
          </p:cNvPr>
          <p:cNvSpPr/>
          <p:nvPr/>
        </p:nvSpPr>
        <p:spPr>
          <a:xfrm>
            <a:off x="449559" y="1188795"/>
            <a:ext cx="2794041" cy="223517"/>
          </a:xfrm>
          <a:prstGeom prst="roundRect">
            <a:avLst/>
          </a:prstGeom>
          <a:solidFill>
            <a:srgbClr val="EF5A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Protype testing primary insights*</a:t>
            </a:r>
            <a:endParaRPr lang="en-US" sz="1400" dirty="0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92C242F-6A0B-7151-B42F-33D67E6E6604}"/>
              </a:ext>
            </a:extLst>
          </p:cNvPr>
          <p:cNvSpPr txBox="1"/>
          <p:nvPr/>
        </p:nvSpPr>
        <p:spPr>
          <a:xfrm>
            <a:off x="508544" y="1569995"/>
            <a:ext cx="3540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84 testers, Age 20-27, Forms + DI, Agra, Bikaner</a:t>
            </a:r>
            <a:endParaRPr lang="en-US" sz="1200" dirty="0"/>
          </a:p>
        </p:txBody>
      </p: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30A8138C-69EA-5325-362A-40B4F1D670DC}"/>
              </a:ext>
            </a:extLst>
          </p:cNvPr>
          <p:cNvGrpSpPr/>
          <p:nvPr/>
        </p:nvGrpSpPr>
        <p:grpSpPr>
          <a:xfrm>
            <a:off x="131112" y="1979501"/>
            <a:ext cx="508645" cy="359605"/>
            <a:chOff x="131112" y="1979501"/>
            <a:chExt cx="508645" cy="359605"/>
          </a:xfrm>
        </p:grpSpPr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D6E80BFF-FADE-79A4-495F-761F5703DB16}"/>
                </a:ext>
              </a:extLst>
            </p:cNvPr>
            <p:cNvSpPr/>
            <p:nvPr/>
          </p:nvSpPr>
          <p:spPr>
            <a:xfrm>
              <a:off x="175153" y="1979501"/>
              <a:ext cx="359605" cy="359605"/>
            </a:xfrm>
            <a:prstGeom prst="ellipse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 dirty="0"/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3B8B11E4-9CFA-E3DC-06E0-8CC8DF6BD946}"/>
                </a:ext>
              </a:extLst>
            </p:cNvPr>
            <p:cNvSpPr txBox="1"/>
            <p:nvPr/>
          </p:nvSpPr>
          <p:spPr>
            <a:xfrm>
              <a:off x="131112" y="2020141"/>
              <a:ext cx="5086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68%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89C0B623-6150-5AF0-8D98-629AEC5B3731}"/>
              </a:ext>
            </a:extLst>
          </p:cNvPr>
          <p:cNvGrpSpPr/>
          <p:nvPr/>
        </p:nvGrpSpPr>
        <p:grpSpPr>
          <a:xfrm>
            <a:off x="131112" y="2408941"/>
            <a:ext cx="508645" cy="359605"/>
            <a:chOff x="131112" y="1979501"/>
            <a:chExt cx="508645" cy="359605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8A2C0B9F-40E0-8B07-3650-4CFC2AC1577E}"/>
                </a:ext>
              </a:extLst>
            </p:cNvPr>
            <p:cNvSpPr/>
            <p:nvPr/>
          </p:nvSpPr>
          <p:spPr>
            <a:xfrm>
              <a:off x="175153" y="1979501"/>
              <a:ext cx="359605" cy="359605"/>
            </a:xfrm>
            <a:prstGeom prst="ellipse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 dirty="0"/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2813A2DF-992A-880E-A3F0-D0CBE77EE190}"/>
                </a:ext>
              </a:extLst>
            </p:cNvPr>
            <p:cNvSpPr txBox="1"/>
            <p:nvPr/>
          </p:nvSpPr>
          <p:spPr>
            <a:xfrm>
              <a:off x="131112" y="2020141"/>
              <a:ext cx="5086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54%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EE57E6DD-75B6-2828-2699-D1D16B975D4F}"/>
              </a:ext>
            </a:extLst>
          </p:cNvPr>
          <p:cNvGrpSpPr/>
          <p:nvPr/>
        </p:nvGrpSpPr>
        <p:grpSpPr>
          <a:xfrm>
            <a:off x="131112" y="2838381"/>
            <a:ext cx="508645" cy="359605"/>
            <a:chOff x="131112" y="1979501"/>
            <a:chExt cx="508645" cy="359605"/>
          </a:xfrm>
        </p:grpSpPr>
        <p:sp>
          <p:nvSpPr>
            <p:cNvPr id="1093" name="Oval 1092">
              <a:extLst>
                <a:ext uri="{FF2B5EF4-FFF2-40B4-BE49-F238E27FC236}">
                  <a16:creationId xmlns:a16="http://schemas.microsoft.com/office/drawing/2014/main" id="{2DD09F8F-C748-35D4-01F1-27349D3BAF2D}"/>
                </a:ext>
              </a:extLst>
            </p:cNvPr>
            <p:cNvSpPr/>
            <p:nvPr/>
          </p:nvSpPr>
          <p:spPr>
            <a:xfrm>
              <a:off x="175153" y="1979501"/>
              <a:ext cx="359605" cy="359605"/>
            </a:xfrm>
            <a:prstGeom prst="ellipse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 dirty="0"/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B24BB333-4DEB-F333-C222-2EAA41258D4B}"/>
                </a:ext>
              </a:extLst>
            </p:cNvPr>
            <p:cNvSpPr txBox="1"/>
            <p:nvPr/>
          </p:nvSpPr>
          <p:spPr>
            <a:xfrm>
              <a:off x="131112" y="2020141"/>
              <a:ext cx="5086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80%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672B426D-1C90-C832-E900-9129765CC9D7}"/>
              </a:ext>
            </a:extLst>
          </p:cNvPr>
          <p:cNvGrpSpPr/>
          <p:nvPr/>
        </p:nvGrpSpPr>
        <p:grpSpPr>
          <a:xfrm>
            <a:off x="131112" y="3267821"/>
            <a:ext cx="508645" cy="359605"/>
            <a:chOff x="131112" y="1979501"/>
            <a:chExt cx="508645" cy="359605"/>
          </a:xfrm>
        </p:grpSpPr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EE34D880-6AAB-9442-F7BC-71B6705DBB00}"/>
                </a:ext>
              </a:extLst>
            </p:cNvPr>
            <p:cNvSpPr/>
            <p:nvPr/>
          </p:nvSpPr>
          <p:spPr>
            <a:xfrm>
              <a:off x="175153" y="1979501"/>
              <a:ext cx="359605" cy="359605"/>
            </a:xfrm>
            <a:prstGeom prst="ellipse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 dirty="0"/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BEBCFF09-09D7-58C8-C98F-58D6145C596C}"/>
                </a:ext>
              </a:extLst>
            </p:cNvPr>
            <p:cNvSpPr txBox="1"/>
            <p:nvPr/>
          </p:nvSpPr>
          <p:spPr>
            <a:xfrm>
              <a:off x="131112" y="2020141"/>
              <a:ext cx="5086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34%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EE400A2B-A5A5-65B9-FECA-884E8A8F812E}"/>
              </a:ext>
            </a:extLst>
          </p:cNvPr>
          <p:cNvGrpSpPr/>
          <p:nvPr/>
        </p:nvGrpSpPr>
        <p:grpSpPr>
          <a:xfrm>
            <a:off x="131112" y="3697261"/>
            <a:ext cx="508645" cy="359605"/>
            <a:chOff x="131112" y="1979501"/>
            <a:chExt cx="508645" cy="359605"/>
          </a:xfrm>
        </p:grpSpPr>
        <p:sp>
          <p:nvSpPr>
            <p:cNvPr id="1099" name="Oval 1098">
              <a:extLst>
                <a:ext uri="{FF2B5EF4-FFF2-40B4-BE49-F238E27FC236}">
                  <a16:creationId xmlns:a16="http://schemas.microsoft.com/office/drawing/2014/main" id="{4564B645-CE31-086B-3E6F-F7C97B87291E}"/>
                </a:ext>
              </a:extLst>
            </p:cNvPr>
            <p:cNvSpPr/>
            <p:nvPr/>
          </p:nvSpPr>
          <p:spPr>
            <a:xfrm>
              <a:off x="175153" y="1979501"/>
              <a:ext cx="359605" cy="359605"/>
            </a:xfrm>
            <a:prstGeom prst="ellipse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 dirty="0"/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DA96BCAD-DFB7-04CC-7237-195FE2B590F1}"/>
                </a:ext>
              </a:extLst>
            </p:cNvPr>
            <p:cNvSpPr txBox="1"/>
            <p:nvPr/>
          </p:nvSpPr>
          <p:spPr>
            <a:xfrm>
              <a:off x="131112" y="2020141"/>
              <a:ext cx="5086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68%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01" name="TextBox 1100">
            <a:extLst>
              <a:ext uri="{FF2B5EF4-FFF2-40B4-BE49-F238E27FC236}">
                <a16:creationId xmlns:a16="http://schemas.microsoft.com/office/drawing/2014/main" id="{B77D0C0D-887A-EC3D-C263-34D2A7175006}"/>
              </a:ext>
            </a:extLst>
          </p:cNvPr>
          <p:cNvSpPr txBox="1"/>
          <p:nvPr/>
        </p:nvSpPr>
        <p:spPr>
          <a:xfrm>
            <a:off x="538159" y="1996817"/>
            <a:ext cx="354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Found this feature </a:t>
            </a:r>
            <a:r>
              <a:rPr lang="en-IN" sz="1400" b="1" dirty="0"/>
              <a:t>useful for them </a:t>
            </a:r>
            <a:endParaRPr lang="en-US" sz="1400" b="1" dirty="0"/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0F915786-3257-5A4A-1976-45BF79DA741D}"/>
              </a:ext>
            </a:extLst>
          </p:cNvPr>
          <p:cNvSpPr txBox="1"/>
          <p:nvPr/>
        </p:nvSpPr>
        <p:spPr>
          <a:xfrm>
            <a:off x="534758" y="2434191"/>
            <a:ext cx="354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Found this feature </a:t>
            </a:r>
            <a:r>
              <a:rPr lang="en-IN" sz="1400" b="1" dirty="0"/>
              <a:t>engaging for them</a:t>
            </a:r>
            <a:r>
              <a:rPr lang="en-IN" sz="1400" dirty="0"/>
              <a:t> </a:t>
            </a:r>
            <a:endParaRPr lang="en-US" sz="1400" dirty="0"/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9958968C-CD70-684B-74FE-B8DAC896A3F1}"/>
              </a:ext>
            </a:extLst>
          </p:cNvPr>
          <p:cNvSpPr txBox="1"/>
          <p:nvPr/>
        </p:nvSpPr>
        <p:spPr>
          <a:xfrm>
            <a:off x="534758" y="2860857"/>
            <a:ext cx="354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Agreed, it will </a:t>
            </a:r>
            <a:r>
              <a:rPr lang="en-IN" sz="1400" b="1" dirty="0"/>
              <a:t>influence their shopping</a:t>
            </a:r>
            <a:endParaRPr lang="en-US" sz="1400" b="1" dirty="0"/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7CD8C43A-3B46-D66D-B64C-3D523CD2B851}"/>
              </a:ext>
            </a:extLst>
          </p:cNvPr>
          <p:cNvSpPr txBox="1"/>
          <p:nvPr/>
        </p:nvSpPr>
        <p:spPr>
          <a:xfrm>
            <a:off x="534758" y="3277683"/>
            <a:ext cx="354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Agreed, it will </a:t>
            </a:r>
            <a:r>
              <a:rPr lang="en-IN" sz="1400" b="1" dirty="0"/>
              <a:t>replicate offline buying</a:t>
            </a:r>
            <a:endParaRPr lang="en-US" sz="1400" b="1" dirty="0"/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8BAED5A4-C27E-B633-907C-4A6D6FC6D7B3}"/>
              </a:ext>
            </a:extLst>
          </p:cNvPr>
          <p:cNvSpPr txBox="1"/>
          <p:nvPr/>
        </p:nvSpPr>
        <p:spPr>
          <a:xfrm>
            <a:off x="534758" y="3746750"/>
            <a:ext cx="354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Found it </a:t>
            </a:r>
            <a:r>
              <a:rPr lang="en-IN" sz="1400" b="1" dirty="0"/>
              <a:t>easy to use and convenient</a:t>
            </a:r>
            <a:endParaRPr lang="en-US" sz="1400" b="1" dirty="0"/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CFAA0292-274A-E4AA-AB47-5841F95B3458}"/>
              </a:ext>
            </a:extLst>
          </p:cNvPr>
          <p:cNvSpPr txBox="1"/>
          <p:nvPr/>
        </p:nvSpPr>
        <p:spPr>
          <a:xfrm>
            <a:off x="2555240" y="4063695"/>
            <a:ext cx="1061720" cy="254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*Questionnaire</a:t>
            </a:r>
            <a:endParaRPr lang="en-US" sz="1050" b="1" dirty="0"/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58091482-2839-8A8F-E7CC-EBFA66C05974}"/>
              </a:ext>
            </a:extLst>
          </p:cNvPr>
          <p:cNvSpPr/>
          <p:nvPr/>
        </p:nvSpPr>
        <p:spPr>
          <a:xfrm>
            <a:off x="3865878" y="1310640"/>
            <a:ext cx="4079241" cy="21726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Rectangle: Rounded Corners 1107">
            <a:extLst>
              <a:ext uri="{FF2B5EF4-FFF2-40B4-BE49-F238E27FC236}">
                <a16:creationId xmlns:a16="http://schemas.microsoft.com/office/drawing/2014/main" id="{17EED47D-7E0D-A9B7-5C7D-C103BB19F490}"/>
              </a:ext>
            </a:extLst>
          </p:cNvPr>
          <p:cNvSpPr/>
          <p:nvPr/>
        </p:nvSpPr>
        <p:spPr>
          <a:xfrm>
            <a:off x="4508477" y="1188795"/>
            <a:ext cx="2794041" cy="223517"/>
          </a:xfrm>
          <a:prstGeom prst="roundRect">
            <a:avLst/>
          </a:prstGeom>
          <a:solidFill>
            <a:srgbClr val="EF5A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Feature Requirements</a:t>
            </a:r>
            <a:endParaRPr lang="en-US" sz="1400" dirty="0"/>
          </a:p>
        </p:txBody>
      </p:sp>
      <p:sp>
        <p:nvSpPr>
          <p:cNvPr id="1130" name="Arrow: Left-Up 1129">
            <a:extLst>
              <a:ext uri="{FF2B5EF4-FFF2-40B4-BE49-F238E27FC236}">
                <a16:creationId xmlns:a16="http://schemas.microsoft.com/office/drawing/2014/main" id="{3E4564AA-931B-C628-BB3B-1E1CA668C332}"/>
              </a:ext>
            </a:extLst>
          </p:cNvPr>
          <p:cNvSpPr/>
          <p:nvPr/>
        </p:nvSpPr>
        <p:spPr>
          <a:xfrm rot="8100000">
            <a:off x="4658855" y="1914530"/>
            <a:ext cx="501759" cy="480393"/>
          </a:xfrm>
          <a:prstGeom prst="leftUpArrow">
            <a:avLst>
              <a:gd name="adj1" fmla="val 0"/>
              <a:gd name="adj2" fmla="val 13663"/>
              <a:gd name="adj3" fmla="val 17734"/>
            </a:avLst>
          </a:prstGeom>
          <a:solidFill>
            <a:srgbClr val="EF5A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Rectangle: Rounded Corners 1121">
            <a:extLst>
              <a:ext uri="{FF2B5EF4-FFF2-40B4-BE49-F238E27FC236}">
                <a16:creationId xmlns:a16="http://schemas.microsoft.com/office/drawing/2014/main" id="{06680C96-84A8-1029-D1BE-224374A57225}"/>
              </a:ext>
            </a:extLst>
          </p:cNvPr>
          <p:cNvSpPr/>
          <p:nvPr/>
        </p:nvSpPr>
        <p:spPr>
          <a:xfrm>
            <a:off x="3972560" y="2030693"/>
            <a:ext cx="713740" cy="249073"/>
          </a:xfrm>
          <a:prstGeom prst="round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Options</a:t>
            </a:r>
            <a:endParaRPr lang="en-US" sz="1200" dirty="0"/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BFD26559-29DF-08B0-2951-132DF8C280E0}"/>
              </a:ext>
            </a:extLst>
          </p:cNvPr>
          <p:cNvSpPr txBox="1"/>
          <p:nvPr/>
        </p:nvSpPr>
        <p:spPr>
          <a:xfrm>
            <a:off x="5017635" y="1511172"/>
            <a:ext cx="292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Build the feature from scratch. </a:t>
            </a:r>
            <a:r>
              <a:rPr lang="en-IN" sz="1200" b="1" dirty="0"/>
              <a:t>Requirements: </a:t>
            </a:r>
            <a:r>
              <a:rPr lang="en-IN" sz="1200" dirty="0"/>
              <a:t>Metaverse developers, Digital artists &amp; AI experts</a:t>
            </a:r>
            <a:endParaRPr lang="en-US" sz="1200" dirty="0"/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C24B7DEA-A8B0-2215-0A91-1EA041593CCC}"/>
              </a:ext>
            </a:extLst>
          </p:cNvPr>
          <p:cNvSpPr txBox="1"/>
          <p:nvPr/>
        </p:nvSpPr>
        <p:spPr>
          <a:xfrm>
            <a:off x="5017635" y="2182733"/>
            <a:ext cx="292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Collaborate or acquire similar service provider for end-to-end implementation.</a:t>
            </a:r>
          </a:p>
          <a:p>
            <a:pPr algn="just"/>
            <a:r>
              <a:rPr lang="en-IN" sz="1200" dirty="0"/>
              <a:t>Suggestion: </a:t>
            </a:r>
            <a:r>
              <a:rPr lang="en-IN" sz="1200" b="1" dirty="0">
                <a:hlinkClick r:id="rId7" action="ppaction://hlinkfile"/>
              </a:rPr>
              <a:t>Style.me</a:t>
            </a:r>
            <a:endParaRPr lang="en-US" sz="1200" dirty="0"/>
          </a:p>
        </p:txBody>
      </p: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67FA966D-AC87-BF9E-1723-37AC7E27BC62}"/>
              </a:ext>
            </a:extLst>
          </p:cNvPr>
          <p:cNvGrpSpPr/>
          <p:nvPr/>
        </p:nvGrpSpPr>
        <p:grpSpPr>
          <a:xfrm>
            <a:off x="6524808" y="2643365"/>
            <a:ext cx="1240424" cy="468306"/>
            <a:chOff x="5415280" y="4014900"/>
            <a:chExt cx="1101697" cy="465557"/>
          </a:xfrm>
        </p:grpSpPr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F0923EED-B16A-F4B0-C601-E4998799DAE2}"/>
                </a:ext>
              </a:extLst>
            </p:cNvPr>
            <p:cNvSpPr/>
            <p:nvPr/>
          </p:nvSpPr>
          <p:spPr>
            <a:xfrm>
              <a:off x="5415280" y="4014900"/>
              <a:ext cx="1101697" cy="4655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6" name="Picture 12" descr="Style.me Logo">
              <a:extLst>
                <a:ext uri="{FF2B5EF4-FFF2-40B4-BE49-F238E27FC236}">
                  <a16:creationId xmlns:a16="http://schemas.microsoft.com/office/drawing/2014/main" id="{F5845C48-E4FA-C031-2A2C-37F7C46E2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1472" y="4093202"/>
              <a:ext cx="90487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9" name="TextBox 1138">
            <a:extLst>
              <a:ext uri="{FF2B5EF4-FFF2-40B4-BE49-F238E27FC236}">
                <a16:creationId xmlns:a16="http://schemas.microsoft.com/office/drawing/2014/main" id="{CF5399CC-ED44-8563-7550-E447E9CFD08B}"/>
              </a:ext>
            </a:extLst>
          </p:cNvPr>
          <p:cNvSpPr txBox="1"/>
          <p:nvPr/>
        </p:nvSpPr>
        <p:spPr>
          <a:xfrm>
            <a:off x="4842357" y="3160256"/>
            <a:ext cx="32167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050" b="1" dirty="0"/>
              <a:t>(</a:t>
            </a:r>
            <a:r>
              <a:rPr lang="en-US" sz="1050" b="1" dirty="0"/>
              <a:t>T</a:t>
            </a:r>
            <a:r>
              <a:rPr lang="en-US" sz="1050" b="1" i="0" dirty="0">
                <a:effectLst/>
              </a:rPr>
              <a:t>echnology and content provider for digital fashion)</a:t>
            </a:r>
            <a:endParaRPr lang="en-US" sz="1050" b="1" dirty="0"/>
          </a:p>
        </p:txBody>
      </p:sp>
      <p:sp>
        <p:nvSpPr>
          <p:cNvPr id="1140" name="Rectangle 1139">
            <a:extLst>
              <a:ext uri="{FF2B5EF4-FFF2-40B4-BE49-F238E27FC236}">
                <a16:creationId xmlns:a16="http://schemas.microsoft.com/office/drawing/2014/main" id="{5D61A014-0675-AF28-9C1D-8C56E8492171}"/>
              </a:ext>
            </a:extLst>
          </p:cNvPr>
          <p:cNvSpPr/>
          <p:nvPr/>
        </p:nvSpPr>
        <p:spPr>
          <a:xfrm>
            <a:off x="3865876" y="3538893"/>
            <a:ext cx="4079241" cy="7781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b="1" dirty="0">
                <a:solidFill>
                  <a:schemeClr val="tx1"/>
                </a:solidFill>
              </a:rPr>
              <a:t>Note: We suggest to acquire style.me</a:t>
            </a:r>
            <a:r>
              <a:rPr lang="en-IN" sz="1400" dirty="0">
                <a:solidFill>
                  <a:schemeClr val="tx1"/>
                </a:solidFill>
              </a:rPr>
              <a:t> because – 1) They have patent of the technology, 2) Metaverse is an upcoming boom, 3) It gives Competitive advantage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149" name="Group 1148">
            <a:extLst>
              <a:ext uri="{FF2B5EF4-FFF2-40B4-BE49-F238E27FC236}">
                <a16:creationId xmlns:a16="http://schemas.microsoft.com/office/drawing/2014/main" id="{C7185A89-3870-EE9F-FF74-DB64EF4B2AE9}"/>
              </a:ext>
            </a:extLst>
          </p:cNvPr>
          <p:cNvGrpSpPr/>
          <p:nvPr/>
        </p:nvGrpSpPr>
        <p:grpSpPr>
          <a:xfrm>
            <a:off x="8244636" y="1200333"/>
            <a:ext cx="3772212" cy="1955688"/>
            <a:chOff x="8244636" y="1200333"/>
            <a:chExt cx="3772212" cy="1955688"/>
          </a:xfrm>
        </p:grpSpPr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C35A71DA-53BD-663F-EACC-3977B35869E2}"/>
                </a:ext>
              </a:extLst>
            </p:cNvPr>
            <p:cNvSpPr/>
            <p:nvPr/>
          </p:nvSpPr>
          <p:spPr>
            <a:xfrm>
              <a:off x="8244636" y="1310641"/>
              <a:ext cx="3772212" cy="184538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ectangle: Rounded Corners 1141">
              <a:extLst>
                <a:ext uri="{FF2B5EF4-FFF2-40B4-BE49-F238E27FC236}">
                  <a16:creationId xmlns:a16="http://schemas.microsoft.com/office/drawing/2014/main" id="{6E95BC23-D621-DDEA-BA05-61B25BD41C78}"/>
                </a:ext>
              </a:extLst>
            </p:cNvPr>
            <p:cNvSpPr/>
            <p:nvPr/>
          </p:nvSpPr>
          <p:spPr>
            <a:xfrm>
              <a:off x="8836636" y="1200333"/>
              <a:ext cx="2583744" cy="223517"/>
            </a:xfrm>
            <a:prstGeom prst="roundRect">
              <a:avLst/>
            </a:prstGeom>
            <a:solidFill>
              <a:srgbClr val="EF5A1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Possible Risks Involved</a:t>
              </a:r>
              <a:endParaRPr lang="en-US" sz="1400" dirty="0"/>
            </a:p>
          </p:txBody>
        </p:sp>
        <p:pic>
          <p:nvPicPr>
            <p:cNvPr id="1143" name="Picture 14">
              <a:extLst>
                <a:ext uri="{FF2B5EF4-FFF2-40B4-BE49-F238E27FC236}">
                  <a16:creationId xmlns:a16="http://schemas.microsoft.com/office/drawing/2014/main" id="{C94218B1-8978-D4D1-4D0D-4DF9AA067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239" y="1525404"/>
              <a:ext cx="372411" cy="372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4" name="Picture 16">
              <a:extLst>
                <a:ext uri="{FF2B5EF4-FFF2-40B4-BE49-F238E27FC236}">
                  <a16:creationId xmlns:a16="http://schemas.microsoft.com/office/drawing/2014/main" id="{9132A534-4F7C-1CD9-C67D-D39C5B30D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10" y="2110934"/>
              <a:ext cx="372411" cy="372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5" name="Picture 8">
              <a:extLst>
                <a:ext uri="{FF2B5EF4-FFF2-40B4-BE49-F238E27FC236}">
                  <a16:creationId xmlns:a16="http://schemas.microsoft.com/office/drawing/2014/main" id="{76792552-57D1-6D8C-6FFC-0C91C7E4B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615" y="2685060"/>
              <a:ext cx="372412" cy="37241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6" name="TextBox 1145">
            <a:extLst>
              <a:ext uri="{FF2B5EF4-FFF2-40B4-BE49-F238E27FC236}">
                <a16:creationId xmlns:a16="http://schemas.microsoft.com/office/drawing/2014/main" id="{CB24782C-FB36-21A2-FFD7-726ED141CF8E}"/>
              </a:ext>
            </a:extLst>
          </p:cNvPr>
          <p:cNvSpPr txBox="1"/>
          <p:nvPr/>
        </p:nvSpPr>
        <p:spPr>
          <a:xfrm>
            <a:off x="8829835" y="1467394"/>
            <a:ext cx="3187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Unsupportive UI structure, Impact on other features, App size may increase</a:t>
            </a:r>
            <a:endParaRPr lang="en-US" sz="1400" dirty="0"/>
          </a:p>
        </p:txBody>
      </p:sp>
      <p:sp>
        <p:nvSpPr>
          <p:cNvPr id="1147" name="TextBox 1146">
            <a:extLst>
              <a:ext uri="{FF2B5EF4-FFF2-40B4-BE49-F238E27FC236}">
                <a16:creationId xmlns:a16="http://schemas.microsoft.com/office/drawing/2014/main" id="{AC85AEA9-E031-6BDC-48DE-E88489058066}"/>
              </a:ext>
            </a:extLst>
          </p:cNvPr>
          <p:cNvSpPr txBox="1"/>
          <p:nvPr/>
        </p:nvSpPr>
        <p:spPr>
          <a:xfrm>
            <a:off x="8842589" y="2032060"/>
            <a:ext cx="3187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Loss of acquisition amount if feature didn’t work, Unequal budget allocation</a:t>
            </a:r>
            <a:endParaRPr lang="en-US" sz="1400" dirty="0"/>
          </a:p>
        </p:txBody>
      </p:sp>
      <p:sp>
        <p:nvSpPr>
          <p:cNvPr id="1148" name="TextBox 1147">
            <a:extLst>
              <a:ext uri="{FF2B5EF4-FFF2-40B4-BE49-F238E27FC236}">
                <a16:creationId xmlns:a16="http://schemas.microsoft.com/office/drawing/2014/main" id="{86C4AEEA-961F-DA7A-70A0-05ECCCBAA248}"/>
              </a:ext>
            </a:extLst>
          </p:cNvPr>
          <p:cNvSpPr txBox="1"/>
          <p:nvPr/>
        </p:nvSpPr>
        <p:spPr>
          <a:xfrm>
            <a:off x="8844587" y="4564709"/>
            <a:ext cx="3187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Extensive primary research through FGDs and In-depth interviews in TG cities</a:t>
            </a:r>
            <a:endParaRPr lang="en-US" sz="1400" dirty="0"/>
          </a:p>
        </p:txBody>
      </p:sp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DD85E9F8-72C1-CFF8-C199-E831A96C81EB}"/>
              </a:ext>
            </a:extLst>
          </p:cNvPr>
          <p:cNvGrpSpPr/>
          <p:nvPr/>
        </p:nvGrpSpPr>
        <p:grpSpPr>
          <a:xfrm>
            <a:off x="8244636" y="3198863"/>
            <a:ext cx="3772212" cy="3591403"/>
            <a:chOff x="8244636" y="1200333"/>
            <a:chExt cx="3772212" cy="3591403"/>
          </a:xfrm>
        </p:grpSpPr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D4541856-B472-C5E1-F536-17DFA30B953D}"/>
                </a:ext>
              </a:extLst>
            </p:cNvPr>
            <p:cNvSpPr/>
            <p:nvPr/>
          </p:nvSpPr>
          <p:spPr>
            <a:xfrm>
              <a:off x="8244636" y="1310641"/>
              <a:ext cx="3772212" cy="184538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ectangle: Rounded Corners 1151">
              <a:extLst>
                <a:ext uri="{FF2B5EF4-FFF2-40B4-BE49-F238E27FC236}">
                  <a16:creationId xmlns:a16="http://schemas.microsoft.com/office/drawing/2014/main" id="{EDA56323-9EE1-6ED0-7DCE-6BD6098BE176}"/>
                </a:ext>
              </a:extLst>
            </p:cNvPr>
            <p:cNvSpPr/>
            <p:nvPr/>
          </p:nvSpPr>
          <p:spPr>
            <a:xfrm>
              <a:off x="8836636" y="1200333"/>
              <a:ext cx="2583744" cy="223517"/>
            </a:xfrm>
            <a:prstGeom prst="roundRect">
              <a:avLst/>
            </a:prstGeom>
            <a:solidFill>
              <a:srgbClr val="EF5A1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Risk Mitigation Plan</a:t>
              </a:r>
              <a:endParaRPr lang="en-US" sz="1400" dirty="0"/>
            </a:p>
          </p:txBody>
        </p:sp>
        <p:pic>
          <p:nvPicPr>
            <p:cNvPr id="1153" name="Picture 14">
              <a:extLst>
                <a:ext uri="{FF2B5EF4-FFF2-40B4-BE49-F238E27FC236}">
                  <a16:creationId xmlns:a16="http://schemas.microsoft.com/office/drawing/2014/main" id="{37E5FA63-1A42-BD7A-FBB3-11193ACF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239" y="1525404"/>
              <a:ext cx="372411" cy="372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4" name="Picture 16">
              <a:extLst>
                <a:ext uri="{FF2B5EF4-FFF2-40B4-BE49-F238E27FC236}">
                  <a16:creationId xmlns:a16="http://schemas.microsoft.com/office/drawing/2014/main" id="{F9F18018-2D36-7E31-BD63-64A199129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10" y="2110934"/>
              <a:ext cx="372411" cy="372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5" name="Picture 8">
              <a:extLst>
                <a:ext uri="{FF2B5EF4-FFF2-40B4-BE49-F238E27FC236}">
                  <a16:creationId xmlns:a16="http://schemas.microsoft.com/office/drawing/2014/main" id="{0453246F-B47E-BA3D-E17D-F298172C5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615" y="2685060"/>
              <a:ext cx="372412" cy="37241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17EA6BE-940F-F616-7FB8-B32BE3223162}"/>
                </a:ext>
              </a:extLst>
            </p:cNvPr>
            <p:cNvSpPr/>
            <p:nvPr/>
          </p:nvSpPr>
          <p:spPr>
            <a:xfrm>
              <a:off x="8257389" y="3224843"/>
              <a:ext cx="3755861" cy="15668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6" name="Rectangle 1155">
            <a:extLst>
              <a:ext uri="{FF2B5EF4-FFF2-40B4-BE49-F238E27FC236}">
                <a16:creationId xmlns:a16="http://schemas.microsoft.com/office/drawing/2014/main" id="{022CF720-81E8-927A-EEEF-FAF25D1BB7BF}"/>
              </a:ext>
            </a:extLst>
          </p:cNvPr>
          <p:cNvSpPr/>
          <p:nvPr/>
        </p:nvSpPr>
        <p:spPr>
          <a:xfrm>
            <a:off x="76200" y="4386829"/>
            <a:ext cx="7868917" cy="701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 dirty="0">
                <a:solidFill>
                  <a:schemeClr val="tx1"/>
                </a:solidFill>
              </a:rPr>
              <a:t>Scalability: </a:t>
            </a:r>
            <a:r>
              <a:rPr lang="en-US" sz="1400" b="0" i="0" dirty="0">
                <a:solidFill>
                  <a:srgbClr val="212121"/>
                </a:solidFill>
                <a:effectLst/>
                <a:hlinkClick r:id="rId11"/>
              </a:rPr>
              <a:t>Recent studies </a:t>
            </a:r>
            <a:r>
              <a:rPr lang="en-US" sz="1400" b="0" i="0" dirty="0">
                <a:solidFill>
                  <a:srgbClr val="212121"/>
                </a:solidFill>
                <a:effectLst/>
              </a:rPr>
              <a:t>show how people are </a:t>
            </a:r>
            <a:r>
              <a:rPr lang="en-US" sz="1400" b="1" i="0" dirty="0">
                <a:solidFill>
                  <a:srgbClr val="212121"/>
                </a:solidFill>
                <a:effectLst/>
              </a:rPr>
              <a:t>ready to overpay by almost 40%</a:t>
            </a:r>
            <a:r>
              <a:rPr lang="en-US" sz="1400" b="0" i="0" dirty="0">
                <a:solidFill>
                  <a:srgbClr val="212121"/>
                </a:solidFill>
                <a:effectLst/>
              </a:rPr>
              <a:t> for a product that can be tested in 3D.</a:t>
            </a:r>
            <a:r>
              <a:rPr lang="en-IN" sz="1400" b="1" i="0" dirty="0">
                <a:solidFill>
                  <a:schemeClr val="tx1"/>
                </a:solidFill>
                <a:effectLst/>
              </a:rPr>
              <a:t> Journey: </a:t>
            </a:r>
            <a:r>
              <a:rPr lang="en-IN" sz="1400" i="0" dirty="0">
                <a:solidFill>
                  <a:schemeClr val="tx1"/>
                </a:solidFill>
                <a:effectLst/>
              </a:rPr>
              <a:t>Starting from </a:t>
            </a:r>
            <a:r>
              <a:rPr lang="en-IN" sz="1400" dirty="0">
                <a:solidFill>
                  <a:schemeClr val="tx1"/>
                </a:solidFill>
              </a:rPr>
              <a:t>Apparels -&gt; To Footwear (NIKE) -&gt; To Fashion (GUCCI) -&gt; To Furniture (IKEA)….. (</a:t>
            </a:r>
            <a:r>
              <a:rPr lang="en-IN" sz="1400" b="1" dirty="0">
                <a:solidFill>
                  <a:schemeClr val="tx1"/>
                </a:solidFill>
              </a:rPr>
              <a:t>Inspiration: </a:t>
            </a:r>
            <a:r>
              <a:rPr lang="en-US" sz="1400" dirty="0">
                <a:solidFill>
                  <a:srgbClr val="000000"/>
                </a:solidFill>
              </a:rPr>
              <a:t>F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lipkart launches </a:t>
            </a:r>
            <a:r>
              <a:rPr lang="en-US" sz="1400" i="0" dirty="0">
                <a:solidFill>
                  <a:srgbClr val="000000"/>
                </a:solidFill>
                <a:effectLst/>
                <a:hlinkClick r:id="rId12"/>
              </a:rPr>
              <a:t>Flipkart Labs 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to leverage metaverse, NFTs for business)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E441B8EE-89EB-292A-F498-DC50D18B93FC}"/>
              </a:ext>
            </a:extLst>
          </p:cNvPr>
          <p:cNvGrpSpPr/>
          <p:nvPr/>
        </p:nvGrpSpPr>
        <p:grpSpPr>
          <a:xfrm>
            <a:off x="8470846" y="5383178"/>
            <a:ext cx="877980" cy="515388"/>
            <a:chOff x="5106939" y="5996013"/>
            <a:chExt cx="877980" cy="515388"/>
          </a:xfrm>
        </p:grpSpPr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07B3A7B6-0944-98B8-4C9C-FBCC4A729705}"/>
                </a:ext>
              </a:extLst>
            </p:cNvPr>
            <p:cNvSpPr/>
            <p:nvPr/>
          </p:nvSpPr>
          <p:spPr>
            <a:xfrm>
              <a:off x="5106939" y="5996013"/>
              <a:ext cx="515388" cy="515388"/>
            </a:xfrm>
            <a:prstGeom prst="ellipse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0" name="TextBox 1179">
              <a:extLst>
                <a:ext uri="{FF2B5EF4-FFF2-40B4-BE49-F238E27FC236}">
                  <a16:creationId xmlns:a16="http://schemas.microsoft.com/office/drawing/2014/main" id="{D8270EA2-9191-0F4E-1293-F0EE81FAF37C}"/>
                </a:ext>
              </a:extLst>
            </p:cNvPr>
            <p:cNvSpPr txBox="1"/>
            <p:nvPr/>
          </p:nvSpPr>
          <p:spPr>
            <a:xfrm>
              <a:off x="5122841" y="6123595"/>
              <a:ext cx="862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Cost</a:t>
              </a:r>
              <a:endParaRPr lang="en-US" sz="11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82" name="Straight Arrow Connector 1181">
              <a:extLst>
                <a:ext uri="{FF2B5EF4-FFF2-40B4-BE49-F238E27FC236}">
                  <a16:creationId xmlns:a16="http://schemas.microsoft.com/office/drawing/2014/main" id="{9F8C6C07-435E-5321-6D80-CC49654092C8}"/>
                </a:ext>
              </a:extLst>
            </p:cNvPr>
            <p:cNvCxnSpPr>
              <a:cxnSpLocks/>
            </p:cNvCxnSpPr>
            <p:nvPr/>
          </p:nvCxnSpPr>
          <p:spPr>
            <a:xfrm>
              <a:off x="5622327" y="6253358"/>
              <a:ext cx="222911" cy="0"/>
            </a:xfrm>
            <a:prstGeom prst="straightConnector1">
              <a:avLst/>
            </a:prstGeom>
            <a:ln w="6350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1563B496-0C8A-A7C3-DC6D-BF4795D1D667}"/>
              </a:ext>
            </a:extLst>
          </p:cNvPr>
          <p:cNvGrpSpPr/>
          <p:nvPr/>
        </p:nvGrpSpPr>
        <p:grpSpPr>
          <a:xfrm>
            <a:off x="8452558" y="6067265"/>
            <a:ext cx="3548208" cy="686368"/>
            <a:chOff x="8381653" y="5944597"/>
            <a:chExt cx="3548208" cy="686368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5996B6B-BAA0-FCB0-81DC-6C7B8161A7B6}"/>
                </a:ext>
              </a:extLst>
            </p:cNvPr>
            <p:cNvGrpSpPr/>
            <p:nvPr/>
          </p:nvGrpSpPr>
          <p:grpSpPr>
            <a:xfrm>
              <a:off x="9108020" y="5944597"/>
              <a:ext cx="2821841" cy="686368"/>
              <a:chOff x="9438114" y="5396601"/>
              <a:chExt cx="2821841" cy="686368"/>
            </a:xfrm>
          </p:grpSpPr>
          <p:sp>
            <p:nvSpPr>
              <p:cNvPr id="1169" name="TextBox 1168">
                <a:extLst>
                  <a:ext uri="{FF2B5EF4-FFF2-40B4-BE49-F238E27FC236}">
                    <a16:creationId xmlns:a16="http://schemas.microsoft.com/office/drawing/2014/main" id="{0E9E5D38-EE27-7568-925E-C3C520C58931}"/>
                  </a:ext>
                </a:extLst>
              </p:cNvPr>
              <p:cNvSpPr txBox="1"/>
              <p:nvPr/>
            </p:nvSpPr>
            <p:spPr>
              <a:xfrm>
                <a:off x="9443499" y="5396601"/>
                <a:ext cx="2741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Increase in user engagement and loyalty</a:t>
                </a:r>
                <a:endParaRPr lang="en-US" sz="12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6695FDC9-2139-AE8E-147E-2D6F304E5BC1}"/>
                  </a:ext>
                </a:extLst>
              </p:cNvPr>
              <p:cNvSpPr txBox="1"/>
              <p:nvPr/>
            </p:nvSpPr>
            <p:spPr>
              <a:xfrm>
                <a:off x="9518756" y="5597575"/>
                <a:ext cx="2741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 Digital-Physical shopping gap</a:t>
                </a:r>
                <a:endParaRPr lang="en-US" sz="12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1" name="TextBox 1170">
                <a:extLst>
                  <a:ext uri="{FF2B5EF4-FFF2-40B4-BE49-F238E27FC236}">
                    <a16:creationId xmlns:a16="http://schemas.microsoft.com/office/drawing/2014/main" id="{08B0CDBB-A9C4-D244-CCD9-BC1662B696B2}"/>
                  </a:ext>
                </a:extLst>
              </p:cNvPr>
              <p:cNvSpPr txBox="1"/>
              <p:nvPr/>
            </p:nvSpPr>
            <p:spPr>
              <a:xfrm>
                <a:off x="9438114" y="5805970"/>
                <a:ext cx="2741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 to 20% increase in time spent on App</a:t>
                </a:r>
                <a:endParaRPr lang="en-US" sz="12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84" name="Group 1183">
              <a:extLst>
                <a:ext uri="{FF2B5EF4-FFF2-40B4-BE49-F238E27FC236}">
                  <a16:creationId xmlns:a16="http://schemas.microsoft.com/office/drawing/2014/main" id="{0AF35277-5639-FB4D-DF00-7D4572B91BFF}"/>
                </a:ext>
              </a:extLst>
            </p:cNvPr>
            <p:cNvGrpSpPr/>
            <p:nvPr/>
          </p:nvGrpSpPr>
          <p:grpSpPr>
            <a:xfrm>
              <a:off x="8381653" y="6016359"/>
              <a:ext cx="915020" cy="515388"/>
              <a:chOff x="5967052" y="4083305"/>
              <a:chExt cx="915020" cy="515388"/>
            </a:xfrm>
          </p:grpSpPr>
          <p:sp>
            <p:nvSpPr>
              <p:cNvPr id="1185" name="Oval 1184">
                <a:extLst>
                  <a:ext uri="{FF2B5EF4-FFF2-40B4-BE49-F238E27FC236}">
                    <a16:creationId xmlns:a16="http://schemas.microsoft.com/office/drawing/2014/main" id="{DB9678E6-C629-7434-70ED-FB4DC0172C62}"/>
                  </a:ext>
                </a:extLst>
              </p:cNvPr>
              <p:cNvSpPr/>
              <p:nvPr/>
            </p:nvSpPr>
            <p:spPr>
              <a:xfrm>
                <a:off x="6004092" y="4083305"/>
                <a:ext cx="515388" cy="515388"/>
              </a:xfrm>
              <a:prstGeom prst="ellipse">
                <a:avLst/>
              </a:prstGeom>
              <a:solidFill>
                <a:srgbClr val="EF5A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86" name="Straight Arrow Connector 1185">
                <a:extLst>
                  <a:ext uri="{FF2B5EF4-FFF2-40B4-BE49-F238E27FC236}">
                    <a16:creationId xmlns:a16="http://schemas.microsoft.com/office/drawing/2014/main" id="{9609619B-FF7C-77B3-CEE0-268B9714D359}"/>
                  </a:ext>
                </a:extLst>
              </p:cNvPr>
              <p:cNvCxnSpPr/>
              <p:nvPr/>
            </p:nvCxnSpPr>
            <p:spPr>
              <a:xfrm flipV="1">
                <a:off x="6519480" y="4149170"/>
                <a:ext cx="191829" cy="191829"/>
              </a:xfrm>
              <a:prstGeom prst="straightConnector1">
                <a:avLst/>
              </a:prstGeom>
              <a:ln w="6350">
                <a:prstDash val="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7" name="Straight Arrow Connector 1186">
                <a:extLst>
                  <a:ext uri="{FF2B5EF4-FFF2-40B4-BE49-F238E27FC236}">
                    <a16:creationId xmlns:a16="http://schemas.microsoft.com/office/drawing/2014/main" id="{698155E8-6D46-A9C0-A334-01602D2DE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9480" y="4340650"/>
                <a:ext cx="362592" cy="1042"/>
              </a:xfrm>
              <a:prstGeom prst="straightConnector1">
                <a:avLst/>
              </a:prstGeom>
              <a:ln w="6350">
                <a:prstDash val="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8" name="Straight Arrow Connector 1187">
                <a:extLst>
                  <a:ext uri="{FF2B5EF4-FFF2-40B4-BE49-F238E27FC236}">
                    <a16:creationId xmlns:a16="http://schemas.microsoft.com/office/drawing/2014/main" id="{6BB87A08-40F3-ECA8-AE3A-872B2D2939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1053" y="4337889"/>
                <a:ext cx="199701" cy="197901"/>
              </a:xfrm>
              <a:prstGeom prst="straightConnector1">
                <a:avLst/>
              </a:prstGeom>
              <a:ln w="6350">
                <a:prstDash val="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89" name="TextBox 1188">
                <a:extLst>
                  <a:ext uri="{FF2B5EF4-FFF2-40B4-BE49-F238E27FC236}">
                    <a16:creationId xmlns:a16="http://schemas.microsoft.com/office/drawing/2014/main" id="{BA32C159-13FB-B22E-06EF-395459172259}"/>
                  </a:ext>
                </a:extLst>
              </p:cNvPr>
              <p:cNvSpPr txBox="1"/>
              <p:nvPr/>
            </p:nvSpPr>
            <p:spPr>
              <a:xfrm>
                <a:off x="5967052" y="4277993"/>
                <a:ext cx="657041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baseline="30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Benefit</a:t>
                </a:r>
              </a:p>
            </p:txBody>
          </p:sp>
        </p:grpSp>
      </p:grpSp>
      <p:sp>
        <p:nvSpPr>
          <p:cNvPr id="1202" name="Rectangle 1201">
            <a:extLst>
              <a:ext uri="{FF2B5EF4-FFF2-40B4-BE49-F238E27FC236}">
                <a16:creationId xmlns:a16="http://schemas.microsoft.com/office/drawing/2014/main" id="{551AE838-E545-565A-897A-5AE61CB38901}"/>
              </a:ext>
            </a:extLst>
          </p:cNvPr>
          <p:cNvSpPr/>
          <p:nvPr/>
        </p:nvSpPr>
        <p:spPr>
          <a:xfrm>
            <a:off x="76201" y="5300071"/>
            <a:ext cx="3861325" cy="15059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Rectangle 1203">
            <a:extLst>
              <a:ext uri="{FF2B5EF4-FFF2-40B4-BE49-F238E27FC236}">
                <a16:creationId xmlns:a16="http://schemas.microsoft.com/office/drawing/2014/main" id="{4B7ABB78-F410-0FE2-B2D2-3E8C1A2872E1}"/>
              </a:ext>
            </a:extLst>
          </p:cNvPr>
          <p:cNvSpPr/>
          <p:nvPr/>
        </p:nvSpPr>
        <p:spPr>
          <a:xfrm>
            <a:off x="4229642" y="5301390"/>
            <a:ext cx="3715475" cy="15046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5" name="Picture 20">
            <a:extLst>
              <a:ext uri="{FF2B5EF4-FFF2-40B4-BE49-F238E27FC236}">
                <a16:creationId xmlns:a16="http://schemas.microsoft.com/office/drawing/2014/main" id="{649E222D-22DB-8F00-B60A-7695E4D9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58" y="5162071"/>
            <a:ext cx="308987" cy="30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6" name="TextBox 1205">
            <a:extLst>
              <a:ext uri="{FF2B5EF4-FFF2-40B4-BE49-F238E27FC236}">
                <a16:creationId xmlns:a16="http://schemas.microsoft.com/office/drawing/2014/main" id="{D5B816F9-A710-10DA-C2A5-BA70C0CFE047}"/>
              </a:ext>
            </a:extLst>
          </p:cNvPr>
          <p:cNvSpPr txBox="1"/>
          <p:nvPr/>
        </p:nvSpPr>
        <p:spPr>
          <a:xfrm>
            <a:off x="477358" y="5276987"/>
            <a:ext cx="1625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Future Proofing</a:t>
            </a:r>
            <a:endParaRPr lang="en-US" sz="1200" b="1" dirty="0"/>
          </a:p>
        </p:txBody>
      </p:sp>
      <p:sp>
        <p:nvSpPr>
          <p:cNvPr id="1207" name="TextBox 1206">
            <a:extLst>
              <a:ext uri="{FF2B5EF4-FFF2-40B4-BE49-F238E27FC236}">
                <a16:creationId xmlns:a16="http://schemas.microsoft.com/office/drawing/2014/main" id="{277D35C6-D75C-2B6D-C8D2-8F4B697C3626}"/>
              </a:ext>
            </a:extLst>
          </p:cNvPr>
          <p:cNvSpPr txBox="1"/>
          <p:nvPr/>
        </p:nvSpPr>
        <p:spPr>
          <a:xfrm>
            <a:off x="4713344" y="5276867"/>
            <a:ext cx="1931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Competitive Advantage</a:t>
            </a:r>
            <a:endParaRPr lang="en-US" sz="1200" b="1" dirty="0"/>
          </a:p>
        </p:txBody>
      </p:sp>
      <p:pic>
        <p:nvPicPr>
          <p:cNvPr id="1208" name="Picture 22">
            <a:extLst>
              <a:ext uri="{FF2B5EF4-FFF2-40B4-BE49-F238E27FC236}">
                <a16:creationId xmlns:a16="http://schemas.microsoft.com/office/drawing/2014/main" id="{555592FD-AFF3-7AAC-4937-5F743177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79" y="5613420"/>
            <a:ext cx="313987" cy="3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1" name="Picture 24">
            <a:extLst>
              <a:ext uri="{FF2B5EF4-FFF2-40B4-BE49-F238E27FC236}">
                <a16:creationId xmlns:a16="http://schemas.microsoft.com/office/drawing/2014/main" id="{869CED45-BC35-75F0-42BF-BDB40E1A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41" y="5580240"/>
            <a:ext cx="345387" cy="34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4" name="TextBox 1213">
            <a:extLst>
              <a:ext uri="{FF2B5EF4-FFF2-40B4-BE49-F238E27FC236}">
                <a16:creationId xmlns:a16="http://schemas.microsoft.com/office/drawing/2014/main" id="{8D837865-E04E-DF6A-C799-754A1E626B7D}"/>
              </a:ext>
            </a:extLst>
          </p:cNvPr>
          <p:cNvSpPr txBox="1"/>
          <p:nvPr/>
        </p:nvSpPr>
        <p:spPr>
          <a:xfrm>
            <a:off x="327897" y="5600338"/>
            <a:ext cx="80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351m</a:t>
            </a:r>
            <a:endParaRPr lang="en-US" sz="2000" b="1" dirty="0"/>
          </a:p>
        </p:txBody>
      </p:sp>
      <p:sp>
        <p:nvSpPr>
          <p:cNvPr id="1215" name="TextBox 1214">
            <a:extLst>
              <a:ext uri="{FF2B5EF4-FFF2-40B4-BE49-F238E27FC236}">
                <a16:creationId xmlns:a16="http://schemas.microsoft.com/office/drawing/2014/main" id="{6DE551A0-DE1A-9EAB-499A-3BA5CFC93441}"/>
              </a:ext>
            </a:extLst>
          </p:cNvPr>
          <p:cNvSpPr txBox="1"/>
          <p:nvPr/>
        </p:nvSpPr>
        <p:spPr>
          <a:xfrm>
            <a:off x="37348" y="5956062"/>
            <a:ext cx="1337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050" dirty="0"/>
              <a:t>Active internet users in Tier 2&amp;3 growing @ 6%. </a:t>
            </a:r>
            <a:r>
              <a:rPr lang="en-IN" sz="1050" dirty="0">
                <a:hlinkClick r:id="rId16"/>
              </a:rPr>
              <a:t>IAMAI KANTAR report</a:t>
            </a:r>
            <a:endParaRPr lang="en-US" sz="1050" dirty="0"/>
          </a:p>
        </p:txBody>
      </p:sp>
      <p:sp>
        <p:nvSpPr>
          <p:cNvPr id="1216" name="TextBox 1215">
            <a:extLst>
              <a:ext uri="{FF2B5EF4-FFF2-40B4-BE49-F238E27FC236}">
                <a16:creationId xmlns:a16="http://schemas.microsoft.com/office/drawing/2014/main" id="{7597DC70-210E-9B3C-815D-DE7340CF5EFF}"/>
              </a:ext>
            </a:extLst>
          </p:cNvPr>
          <p:cNvSpPr txBox="1"/>
          <p:nvPr/>
        </p:nvSpPr>
        <p:spPr>
          <a:xfrm>
            <a:off x="1301820" y="5940852"/>
            <a:ext cx="1337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050" dirty="0"/>
              <a:t>5G launch to support advance technology. </a:t>
            </a:r>
            <a:r>
              <a:rPr lang="en-IN" sz="1050" dirty="0">
                <a:hlinkClick r:id="rId17"/>
              </a:rPr>
              <a:t>Expected full coverage by 2024</a:t>
            </a:r>
            <a:endParaRPr lang="en-US" sz="1050" dirty="0"/>
          </a:p>
        </p:txBody>
      </p:sp>
      <p:cxnSp>
        <p:nvCxnSpPr>
          <p:cNvPr id="1218" name="Straight Connector 1217">
            <a:extLst>
              <a:ext uri="{FF2B5EF4-FFF2-40B4-BE49-F238E27FC236}">
                <a16:creationId xmlns:a16="http://schemas.microsoft.com/office/drawing/2014/main" id="{F3B18B4B-8F5C-2CDF-0D23-1D10B0FA9008}"/>
              </a:ext>
            </a:extLst>
          </p:cNvPr>
          <p:cNvCxnSpPr>
            <a:cxnSpLocks/>
          </p:cNvCxnSpPr>
          <p:nvPr/>
        </p:nvCxnSpPr>
        <p:spPr>
          <a:xfrm>
            <a:off x="1337839" y="5907092"/>
            <a:ext cx="0" cy="86114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9" name="Straight Connector 1218">
            <a:extLst>
              <a:ext uri="{FF2B5EF4-FFF2-40B4-BE49-F238E27FC236}">
                <a16:creationId xmlns:a16="http://schemas.microsoft.com/office/drawing/2014/main" id="{8AAFCDEE-9A32-3162-EFAD-0709EF5C5F9B}"/>
              </a:ext>
            </a:extLst>
          </p:cNvPr>
          <p:cNvCxnSpPr>
            <a:cxnSpLocks/>
          </p:cNvCxnSpPr>
          <p:nvPr/>
        </p:nvCxnSpPr>
        <p:spPr>
          <a:xfrm>
            <a:off x="2609871" y="5886626"/>
            <a:ext cx="0" cy="86114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0" name="TextBox 1219">
            <a:extLst>
              <a:ext uri="{FF2B5EF4-FFF2-40B4-BE49-F238E27FC236}">
                <a16:creationId xmlns:a16="http://schemas.microsoft.com/office/drawing/2014/main" id="{52C97A92-AF0A-E720-76AE-F0940F9170CF}"/>
              </a:ext>
            </a:extLst>
          </p:cNvPr>
          <p:cNvSpPr txBox="1"/>
          <p:nvPr/>
        </p:nvSpPr>
        <p:spPr>
          <a:xfrm>
            <a:off x="2600011" y="5964598"/>
            <a:ext cx="13375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0" i="0" dirty="0">
                <a:solidFill>
                  <a:srgbClr val="000000"/>
                </a:solidFill>
                <a:effectLst/>
                <a:hlinkClick r:id="rId18"/>
              </a:rPr>
              <a:t>As per Gartner</a:t>
            </a:r>
            <a:r>
              <a:rPr lang="en-US" sz="1000" b="0" i="0" dirty="0">
                <a:solidFill>
                  <a:srgbClr val="000000"/>
                </a:solidFill>
                <a:effectLst/>
              </a:rPr>
              <a:t>, 25% people will be spending at least 1 hr. </a:t>
            </a:r>
            <a:r>
              <a:rPr lang="en-US" sz="1000" dirty="0">
                <a:solidFill>
                  <a:srgbClr val="000000"/>
                </a:solidFill>
              </a:rPr>
              <a:t>/</a:t>
            </a:r>
            <a:r>
              <a:rPr lang="en-US" sz="1000" b="0" i="0" dirty="0">
                <a:solidFill>
                  <a:srgbClr val="000000"/>
                </a:solidFill>
                <a:effectLst/>
              </a:rPr>
              <a:t>day on metaverse by 2026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PT Serif" panose="020A0603040505020204" pitchFamily="18" charset="0"/>
              </a:rPr>
              <a:t>.</a:t>
            </a:r>
            <a:endParaRPr lang="en-US" sz="1000" dirty="0"/>
          </a:p>
        </p:txBody>
      </p:sp>
      <p:pic>
        <p:nvPicPr>
          <p:cNvPr id="1222" name="Picture 28">
            <a:extLst>
              <a:ext uri="{FF2B5EF4-FFF2-40B4-BE49-F238E27FC236}">
                <a16:creationId xmlns:a16="http://schemas.microsoft.com/office/drawing/2014/main" id="{95B49306-F426-EB28-D160-BA0095636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82" y="5584820"/>
            <a:ext cx="390334" cy="3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3" name="TextBox 1222">
            <a:extLst>
              <a:ext uri="{FF2B5EF4-FFF2-40B4-BE49-F238E27FC236}">
                <a16:creationId xmlns:a16="http://schemas.microsoft.com/office/drawing/2014/main" id="{3CE917E4-33EE-7DA5-2526-FB9A3C169367}"/>
              </a:ext>
            </a:extLst>
          </p:cNvPr>
          <p:cNvSpPr txBox="1"/>
          <p:nvPr/>
        </p:nvSpPr>
        <p:spPr>
          <a:xfrm>
            <a:off x="4644396" y="5541509"/>
            <a:ext cx="3232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0" i="0" dirty="0">
                <a:solidFill>
                  <a:srgbClr val="000000"/>
                </a:solidFill>
                <a:effectLst/>
              </a:rPr>
              <a:t>1</a:t>
            </a:r>
            <a:r>
              <a:rPr lang="en-US" sz="1200" b="0" i="0" baseline="30000" dirty="0">
                <a:solidFill>
                  <a:srgbClr val="000000"/>
                </a:solidFill>
                <a:effectLst/>
              </a:rPr>
              <a:t>st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 mover advantage, as no other direct competitor has tried this till date.</a:t>
            </a:r>
            <a:endParaRPr lang="en-US" sz="1200" dirty="0"/>
          </a:p>
        </p:txBody>
      </p:sp>
      <p:pic>
        <p:nvPicPr>
          <p:cNvPr id="1224" name="Picture 30">
            <a:extLst>
              <a:ext uri="{FF2B5EF4-FFF2-40B4-BE49-F238E27FC236}">
                <a16:creationId xmlns:a16="http://schemas.microsoft.com/office/drawing/2014/main" id="{7D29AB3B-2C73-DFB7-9835-D3BBD1739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5" y="5162071"/>
            <a:ext cx="349375" cy="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5" name="Picture 32">
            <a:extLst>
              <a:ext uri="{FF2B5EF4-FFF2-40B4-BE49-F238E27FC236}">
                <a16:creationId xmlns:a16="http://schemas.microsoft.com/office/drawing/2014/main" id="{2C763B13-F05E-C71B-EAED-08EC97EE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454" y="5811846"/>
            <a:ext cx="492400" cy="1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6" name="Picture 34">
            <a:extLst>
              <a:ext uri="{FF2B5EF4-FFF2-40B4-BE49-F238E27FC236}">
                <a16:creationId xmlns:a16="http://schemas.microsoft.com/office/drawing/2014/main" id="{443CD8BF-2EE6-938B-EF8F-406BF70CD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15" y="5788805"/>
            <a:ext cx="581597" cy="14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7" name="Picture 36">
            <a:extLst>
              <a:ext uri="{FF2B5EF4-FFF2-40B4-BE49-F238E27FC236}">
                <a16:creationId xmlns:a16="http://schemas.microsoft.com/office/drawing/2014/main" id="{8E26D518-0916-ADA9-0429-5E401136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10" y="6182442"/>
            <a:ext cx="390333" cy="3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8" name="TextBox 1227">
            <a:extLst>
              <a:ext uri="{FF2B5EF4-FFF2-40B4-BE49-F238E27FC236}">
                <a16:creationId xmlns:a16="http://schemas.microsoft.com/office/drawing/2014/main" id="{0B9317F8-CC1F-0964-D509-8222676246BD}"/>
              </a:ext>
            </a:extLst>
          </p:cNvPr>
          <p:cNvSpPr txBox="1"/>
          <p:nvPr/>
        </p:nvSpPr>
        <p:spPr>
          <a:xfrm>
            <a:off x="4676570" y="6073625"/>
            <a:ext cx="323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0" i="0" dirty="0">
                <a:solidFill>
                  <a:srgbClr val="000000"/>
                </a:solidFill>
                <a:effectLst/>
              </a:rPr>
              <a:t>Replicating the offline experience of apparel shopping gives competitive advantage over brick and motor stores in the Tier 2 and 3 cities</a:t>
            </a:r>
            <a:endParaRPr lang="en-US" sz="1200" dirty="0"/>
          </a:p>
        </p:txBody>
      </p:sp>
      <p:sp>
        <p:nvSpPr>
          <p:cNvPr id="1232" name="TextBox 1231">
            <a:extLst>
              <a:ext uri="{FF2B5EF4-FFF2-40B4-BE49-F238E27FC236}">
                <a16:creationId xmlns:a16="http://schemas.microsoft.com/office/drawing/2014/main" id="{827B7D39-4227-052E-38F9-45CA19874431}"/>
              </a:ext>
            </a:extLst>
          </p:cNvPr>
          <p:cNvSpPr txBox="1"/>
          <p:nvPr/>
        </p:nvSpPr>
        <p:spPr>
          <a:xfrm>
            <a:off x="9201692" y="5264921"/>
            <a:ext cx="129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$10 million</a:t>
            </a:r>
            <a:endParaRPr lang="en-US" b="1" dirty="0"/>
          </a:p>
        </p:txBody>
      </p:sp>
      <p:sp>
        <p:nvSpPr>
          <p:cNvPr id="1233" name="TextBox 1232">
            <a:extLst>
              <a:ext uri="{FF2B5EF4-FFF2-40B4-BE49-F238E27FC236}">
                <a16:creationId xmlns:a16="http://schemas.microsoft.com/office/drawing/2014/main" id="{7329B630-C9C5-CBB3-9F50-76B96FC0DC86}"/>
              </a:ext>
            </a:extLst>
          </p:cNvPr>
          <p:cNvSpPr txBox="1"/>
          <p:nvPr/>
        </p:nvSpPr>
        <p:spPr>
          <a:xfrm>
            <a:off x="9217331" y="5583554"/>
            <a:ext cx="126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0" i="0" dirty="0">
                <a:solidFill>
                  <a:srgbClr val="000000"/>
                </a:solidFill>
                <a:effectLst/>
              </a:rPr>
              <a:t>Style.me </a:t>
            </a:r>
            <a:r>
              <a:rPr lang="en-US" sz="1200" b="0" i="0" dirty="0">
                <a:solidFill>
                  <a:srgbClr val="000000"/>
                </a:solidFill>
                <a:effectLst/>
                <a:hlinkClick r:id="rId24"/>
              </a:rPr>
              <a:t>current valuation</a:t>
            </a:r>
            <a:endParaRPr lang="en-US" sz="1200" dirty="0"/>
          </a:p>
        </p:txBody>
      </p:sp>
      <p:grpSp>
        <p:nvGrpSpPr>
          <p:cNvPr id="1234" name="Group 1233">
            <a:extLst>
              <a:ext uri="{FF2B5EF4-FFF2-40B4-BE49-F238E27FC236}">
                <a16:creationId xmlns:a16="http://schemas.microsoft.com/office/drawing/2014/main" id="{63AD46DB-EDFA-959E-6C8E-CC7DF05207F3}"/>
              </a:ext>
            </a:extLst>
          </p:cNvPr>
          <p:cNvGrpSpPr/>
          <p:nvPr/>
        </p:nvGrpSpPr>
        <p:grpSpPr>
          <a:xfrm>
            <a:off x="10531008" y="5390606"/>
            <a:ext cx="1240424" cy="468306"/>
            <a:chOff x="5415280" y="4014900"/>
            <a:chExt cx="1101697" cy="465557"/>
          </a:xfrm>
        </p:grpSpPr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718EBC95-EF39-8313-5C43-9EA1879F5DC1}"/>
                </a:ext>
              </a:extLst>
            </p:cNvPr>
            <p:cNvSpPr/>
            <p:nvPr/>
          </p:nvSpPr>
          <p:spPr>
            <a:xfrm>
              <a:off x="5415280" y="4014900"/>
              <a:ext cx="1101697" cy="4655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6" name="Picture 12" descr="Style.me Logo">
              <a:extLst>
                <a:ext uri="{FF2B5EF4-FFF2-40B4-BE49-F238E27FC236}">
                  <a16:creationId xmlns:a16="http://schemas.microsoft.com/office/drawing/2014/main" id="{B453800F-369C-9D98-0DF2-F5A5CB6D0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1472" y="4093202"/>
              <a:ext cx="90487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841899-E0F5-A070-8EAF-F06E4C6746BE}"/>
              </a:ext>
            </a:extLst>
          </p:cNvPr>
          <p:cNvSpPr txBox="1"/>
          <p:nvPr/>
        </p:nvSpPr>
        <p:spPr>
          <a:xfrm>
            <a:off x="8840579" y="3471727"/>
            <a:ext cx="3187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Extensive A/B testing using multiple use cases in the app using the </a:t>
            </a:r>
            <a:r>
              <a:rPr lang="en-IN" sz="1400" b="1" dirty="0"/>
              <a:t>FMEA model</a:t>
            </a:r>
            <a:endParaRPr 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BA162-AF3D-033F-44A1-94453C231E4A}"/>
              </a:ext>
            </a:extLst>
          </p:cNvPr>
          <p:cNvSpPr txBox="1"/>
          <p:nvPr/>
        </p:nvSpPr>
        <p:spPr>
          <a:xfrm>
            <a:off x="8840579" y="4012773"/>
            <a:ext cx="3187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Pilot projects in selected cities and beta testing with users and experts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58D61-18A5-0888-9277-8609FB414F8F}"/>
              </a:ext>
            </a:extLst>
          </p:cNvPr>
          <p:cNvSpPr txBox="1"/>
          <p:nvPr/>
        </p:nvSpPr>
        <p:spPr>
          <a:xfrm>
            <a:off x="8826238" y="2660430"/>
            <a:ext cx="318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Low user adaptability, Limited usage risk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436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2F5DA9-EC7A-6EDE-652B-D97EC3586E7E}"/>
              </a:ext>
            </a:extLst>
          </p:cNvPr>
          <p:cNvGrpSpPr/>
          <p:nvPr/>
        </p:nvGrpSpPr>
        <p:grpSpPr>
          <a:xfrm>
            <a:off x="3604455" y="478424"/>
            <a:ext cx="8526390" cy="1210579"/>
            <a:chOff x="50057" y="3034069"/>
            <a:chExt cx="6814664" cy="8159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3790E8-036E-0045-ED10-159075ECBEE6}"/>
                </a:ext>
              </a:extLst>
            </p:cNvPr>
            <p:cNvSpPr/>
            <p:nvPr/>
          </p:nvSpPr>
          <p:spPr>
            <a:xfrm>
              <a:off x="50057" y="3234994"/>
              <a:ext cx="1053298" cy="480667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/>
                <a:t>A onboards B through group formation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7A9728-97D2-9A1A-12D7-A5185714F443}"/>
                </a:ext>
              </a:extLst>
            </p:cNvPr>
            <p:cNvSpPr/>
            <p:nvPr/>
          </p:nvSpPr>
          <p:spPr>
            <a:xfrm>
              <a:off x="1321011" y="3034069"/>
              <a:ext cx="1290571" cy="364765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/>
                <a:t>B gets x% discount on his first order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B95B799-A387-1508-6F2A-141C51E390ED}"/>
                </a:ext>
              </a:extLst>
            </p:cNvPr>
            <p:cNvSpPr/>
            <p:nvPr/>
          </p:nvSpPr>
          <p:spPr>
            <a:xfrm>
              <a:off x="1321011" y="3485290"/>
              <a:ext cx="1290571" cy="364765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/>
                <a:t>A gets redeemable credits on onboarding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A60F0E5-B80C-75D1-1E41-4CE18262F231}"/>
                </a:ext>
              </a:extLst>
            </p:cNvPr>
            <p:cNvSpPr/>
            <p:nvPr/>
          </p:nvSpPr>
          <p:spPr>
            <a:xfrm>
              <a:off x="3116343" y="3187948"/>
              <a:ext cx="1171890" cy="451221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/>
                <a:t>A &amp; B form a buying circle for availing offers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E891013-C30A-5B55-A1E7-0F31913BC77F}"/>
                </a:ext>
              </a:extLst>
            </p:cNvPr>
            <p:cNvSpPr/>
            <p:nvPr/>
          </p:nvSpPr>
          <p:spPr>
            <a:xfrm>
              <a:off x="5692831" y="3149293"/>
              <a:ext cx="1171890" cy="546155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/>
                <a:t>If A, B pool with another buyer C, discount increases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AFEF4944-1147-8466-42BE-936312C420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103355" y="3216451"/>
              <a:ext cx="217656" cy="25887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D46A88CE-7A1D-01B0-E30E-5ABBA88128BE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1103355" y="3475327"/>
              <a:ext cx="217656" cy="19234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30BB276-5DD5-F431-E090-C749D28DD7E6}"/>
                </a:ext>
              </a:extLst>
            </p:cNvPr>
            <p:cNvCxnSpPr>
              <a:cxnSpLocks/>
              <a:stCxn id="5" idx="3"/>
              <a:endCxn id="6" idx="3"/>
            </p:cNvCxnSpPr>
            <p:nvPr/>
          </p:nvCxnSpPr>
          <p:spPr>
            <a:xfrm>
              <a:off x="2611582" y="3216452"/>
              <a:ext cx="13355" cy="451221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7B8369-9164-D920-34B5-065229422B70}"/>
                </a:ext>
              </a:extLst>
            </p:cNvPr>
            <p:cNvCxnSpPr>
              <a:cxnSpLocks/>
            </p:cNvCxnSpPr>
            <p:nvPr/>
          </p:nvCxnSpPr>
          <p:spPr>
            <a:xfrm>
              <a:off x="2839650" y="3411791"/>
              <a:ext cx="30113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734DB21-08B8-5B2D-E59F-5A4E55C3E76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288232" y="3413559"/>
              <a:ext cx="1404599" cy="8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9235C9-EC4C-109D-AE19-71C52E289CC1}"/>
                </a:ext>
              </a:extLst>
            </p:cNvPr>
            <p:cNvSpPr txBox="1"/>
            <p:nvPr/>
          </p:nvSpPr>
          <p:spPr>
            <a:xfrm>
              <a:off x="4388905" y="3097092"/>
              <a:ext cx="1441408" cy="222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For every addition in buying circle, extra discount ‘y’ %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5A0FEF5-1973-4426-597E-053AABD07C25}"/>
              </a:ext>
            </a:extLst>
          </p:cNvPr>
          <p:cNvSpPr/>
          <p:nvPr/>
        </p:nvSpPr>
        <p:spPr>
          <a:xfrm>
            <a:off x="294629" y="5371275"/>
            <a:ext cx="1548023" cy="53915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Access to a wider customer base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2DD55D3-EFDE-1871-8FAF-A022D4ACC665}"/>
              </a:ext>
            </a:extLst>
          </p:cNvPr>
          <p:cNvSpPr/>
          <p:nvPr/>
        </p:nvSpPr>
        <p:spPr>
          <a:xfrm>
            <a:off x="2297593" y="5368788"/>
            <a:ext cx="1548023" cy="53915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Ease of order aggregation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43E1DD4-1A36-8E5B-7316-2D7055B0A495}"/>
              </a:ext>
            </a:extLst>
          </p:cNvPr>
          <p:cNvSpPr/>
          <p:nvPr/>
        </p:nvSpPr>
        <p:spPr>
          <a:xfrm>
            <a:off x="4242847" y="5376692"/>
            <a:ext cx="1548023" cy="53915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Ability to offer lower prices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5223C7-D2E0-BB5A-3E4D-21623683708C}"/>
              </a:ext>
            </a:extLst>
          </p:cNvPr>
          <p:cNvSpPr txBox="1"/>
          <p:nvPr/>
        </p:nvSpPr>
        <p:spPr>
          <a:xfrm>
            <a:off x="194919" y="5974696"/>
            <a:ext cx="1762205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IN" sz="1200" dirty="0"/>
              <a:t>People will onboard more people for reward points and incremental pooling discounts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B89689-6FB1-B71D-9457-10A153D4B2C3}"/>
              </a:ext>
            </a:extLst>
          </p:cNvPr>
          <p:cNvSpPr txBox="1"/>
          <p:nvPr/>
        </p:nvSpPr>
        <p:spPr>
          <a:xfrm>
            <a:off x="2069956" y="5972581"/>
            <a:ext cx="1936733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IN" sz="1200" dirty="0"/>
              <a:t>Easier to aggregate orders in same/adjacent pin codes resulting in faster delivery</a:t>
            </a:r>
          </a:p>
          <a:p>
            <a:pPr algn="just"/>
            <a:endParaRPr lang="en-IN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72114B-FE07-183B-99CB-7CF231CCF8F6}"/>
              </a:ext>
            </a:extLst>
          </p:cNvPr>
          <p:cNvSpPr txBox="1"/>
          <p:nvPr/>
        </p:nvSpPr>
        <p:spPr>
          <a:xfrm>
            <a:off x="4071523" y="5970549"/>
            <a:ext cx="1957902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IN" sz="1200" dirty="0"/>
              <a:t>Efficient order aggregation resulting in lower cost of serving, consequently lower prices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0506321-7411-7F4D-29D1-CB1B9A79591C}"/>
              </a:ext>
            </a:extLst>
          </p:cNvPr>
          <p:cNvSpPr/>
          <p:nvPr/>
        </p:nvSpPr>
        <p:spPr>
          <a:xfrm>
            <a:off x="6529992" y="5376692"/>
            <a:ext cx="1548023" cy="53915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Lower prices by pooling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37CFCCE-AA95-FAD0-DE38-9DB4CE86E7D9}"/>
              </a:ext>
            </a:extLst>
          </p:cNvPr>
          <p:cNvSpPr/>
          <p:nvPr/>
        </p:nvSpPr>
        <p:spPr>
          <a:xfrm>
            <a:off x="8535215" y="5362622"/>
            <a:ext cx="1548023" cy="53915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Better product suggestions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0BDB7A6-B07D-C363-C412-72248E5AA957}"/>
              </a:ext>
            </a:extLst>
          </p:cNvPr>
          <p:cNvSpPr/>
          <p:nvPr/>
        </p:nvSpPr>
        <p:spPr>
          <a:xfrm>
            <a:off x="10535920" y="5366322"/>
            <a:ext cx="1548023" cy="53915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Better prospects by scaling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22FAA6-E38A-B4B9-DC50-0F404548A3B6}"/>
              </a:ext>
            </a:extLst>
          </p:cNvPr>
          <p:cNvSpPr txBox="1"/>
          <p:nvPr/>
        </p:nvSpPr>
        <p:spPr>
          <a:xfrm>
            <a:off x="6408949" y="5976802"/>
            <a:ext cx="1738380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IN" sz="1200" dirty="0"/>
              <a:t>Lower costs of serving by aggregation will lead to lower prices in the form of extra discounts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97828F4-3ABC-8E60-83E9-41B25C52C42E}"/>
              </a:ext>
            </a:extLst>
          </p:cNvPr>
          <p:cNvSpPr txBox="1"/>
          <p:nvPr/>
        </p:nvSpPr>
        <p:spPr>
          <a:xfrm>
            <a:off x="8302156" y="5976322"/>
            <a:ext cx="1884722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IN" sz="1200" dirty="0"/>
              <a:t>Offline subcontracting of purchase decision replicated in online mode fuelled by discounts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6C427E6F-64C7-C7E0-3BF8-2122ACCE29E8}"/>
              </a:ext>
            </a:extLst>
          </p:cNvPr>
          <p:cNvSpPr txBox="1"/>
          <p:nvPr/>
        </p:nvSpPr>
        <p:spPr>
          <a:xfrm>
            <a:off x="10301066" y="5970548"/>
            <a:ext cx="1884722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IN" sz="1200" dirty="0"/>
              <a:t>The model shall be increasing the discounts as more people in the vicinity sign up for pooling</a:t>
            </a: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116931A7-973F-E4A8-CC53-085874D8591B}"/>
              </a:ext>
            </a:extLst>
          </p:cNvPr>
          <p:cNvSpPr/>
          <p:nvPr/>
        </p:nvSpPr>
        <p:spPr>
          <a:xfrm>
            <a:off x="106359" y="4930149"/>
            <a:ext cx="5818159" cy="307777"/>
          </a:xfrm>
          <a:prstGeom prst="roundRect">
            <a:avLst/>
          </a:prstGeom>
          <a:solidFill>
            <a:srgbClr val="EF5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Benefits to Flipkart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A7F943FD-4625-02E3-3138-AF10BBFD83B3}"/>
              </a:ext>
            </a:extLst>
          </p:cNvPr>
          <p:cNvSpPr/>
          <p:nvPr/>
        </p:nvSpPr>
        <p:spPr>
          <a:xfrm>
            <a:off x="6267482" y="4931221"/>
            <a:ext cx="5818159" cy="307777"/>
          </a:xfrm>
          <a:prstGeom prst="roundRect">
            <a:avLst/>
          </a:prstGeom>
          <a:solidFill>
            <a:srgbClr val="EF5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Benefits to end customer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29EACBAA-32E1-BD60-8F78-5A5E46E5439F}"/>
              </a:ext>
            </a:extLst>
          </p:cNvPr>
          <p:cNvSpPr txBox="1"/>
          <p:nvPr/>
        </p:nvSpPr>
        <p:spPr>
          <a:xfrm>
            <a:off x="47936" y="482964"/>
            <a:ext cx="33222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To acquire new customers, with the value proposition of incremental discounts on pooling the purchases together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4C1DA61C-7197-7BF2-F6CC-73ABC8BD1A96}"/>
              </a:ext>
            </a:extLst>
          </p:cNvPr>
          <p:cNvGrpSpPr/>
          <p:nvPr/>
        </p:nvGrpSpPr>
        <p:grpSpPr>
          <a:xfrm>
            <a:off x="295671" y="1178389"/>
            <a:ext cx="2771071" cy="445695"/>
            <a:chOff x="133667" y="1191424"/>
            <a:chExt cx="2771071" cy="445695"/>
          </a:xfrm>
        </p:grpSpPr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DFF1E9D8-AB78-6AF9-9160-0FCC176D04C6}"/>
                </a:ext>
              </a:extLst>
            </p:cNvPr>
            <p:cNvGrpSpPr/>
            <p:nvPr/>
          </p:nvGrpSpPr>
          <p:grpSpPr>
            <a:xfrm>
              <a:off x="133667" y="1191424"/>
              <a:ext cx="1416394" cy="430887"/>
              <a:chOff x="133667" y="1191424"/>
              <a:chExt cx="1416394" cy="430887"/>
            </a:xfrm>
          </p:grpSpPr>
          <p:pic>
            <p:nvPicPr>
              <p:cNvPr id="1054" name="Picture 8" descr="Interaction ">
                <a:extLst>
                  <a:ext uri="{FF2B5EF4-FFF2-40B4-BE49-F238E27FC236}">
                    <a16:creationId xmlns:a16="http://schemas.microsoft.com/office/drawing/2014/main" id="{473D5374-EAA8-C94A-115C-97BDAD5635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667" y="1191691"/>
                <a:ext cx="417028" cy="417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DCFFB357-023B-BA1A-6A3D-E2FBD9E2283B}"/>
                  </a:ext>
                </a:extLst>
              </p:cNvPr>
              <p:cNvSpPr txBox="1"/>
              <p:nvPr/>
            </p:nvSpPr>
            <p:spPr>
              <a:xfrm>
                <a:off x="535491" y="1191424"/>
                <a:ext cx="10145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Social aspect of purchase </a:t>
                </a:r>
              </a:p>
            </p:txBody>
          </p:sp>
        </p:grpSp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73F066CB-E9F2-FA2F-47B8-4309214C6676}"/>
                </a:ext>
              </a:extLst>
            </p:cNvPr>
            <p:cNvGrpSpPr/>
            <p:nvPr/>
          </p:nvGrpSpPr>
          <p:grpSpPr>
            <a:xfrm>
              <a:off x="1695804" y="1206232"/>
              <a:ext cx="1208934" cy="430887"/>
              <a:chOff x="1695804" y="1206232"/>
              <a:chExt cx="1208934" cy="430887"/>
            </a:xfrm>
          </p:grpSpPr>
          <p:pic>
            <p:nvPicPr>
              <p:cNvPr id="1055" name="Picture 10" descr="Trust ">
                <a:extLst>
                  <a:ext uri="{FF2B5EF4-FFF2-40B4-BE49-F238E27FC236}">
                    <a16:creationId xmlns:a16="http://schemas.microsoft.com/office/drawing/2014/main" id="{6FCF5D0C-91DB-83A0-90EF-FC8895D80F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5804" y="1206232"/>
                <a:ext cx="417028" cy="417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DF2A6BBF-0917-EF51-63D9-A61B34098992}"/>
                  </a:ext>
                </a:extLst>
              </p:cNvPr>
              <p:cNvSpPr txBox="1"/>
              <p:nvPr/>
            </p:nvSpPr>
            <p:spPr>
              <a:xfrm>
                <a:off x="2069956" y="1206232"/>
                <a:ext cx="8347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Trust reinforced</a:t>
                </a:r>
              </a:p>
            </p:txBody>
          </p:sp>
        </p:grp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A01DC7CB-9863-CEE9-8CB3-F4012206AE64}"/>
              </a:ext>
            </a:extLst>
          </p:cNvPr>
          <p:cNvGrpSpPr/>
          <p:nvPr/>
        </p:nvGrpSpPr>
        <p:grpSpPr>
          <a:xfrm>
            <a:off x="334340" y="1934335"/>
            <a:ext cx="11467504" cy="2773896"/>
            <a:chOff x="293670" y="2073457"/>
            <a:chExt cx="11182168" cy="255761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94AF2E9-690C-C5CD-12FC-8DA493AAB146}"/>
                </a:ext>
              </a:extLst>
            </p:cNvPr>
            <p:cNvSpPr/>
            <p:nvPr/>
          </p:nvSpPr>
          <p:spPr>
            <a:xfrm>
              <a:off x="334341" y="2180457"/>
              <a:ext cx="811388" cy="307904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Opens App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A9ED2B7-0720-A8BE-DFD9-BE9CE8AEC9CA}"/>
                </a:ext>
              </a:extLst>
            </p:cNvPr>
            <p:cNvSpPr/>
            <p:nvPr/>
          </p:nvSpPr>
          <p:spPr>
            <a:xfrm>
              <a:off x="293670" y="2856576"/>
              <a:ext cx="1098475" cy="106412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Click on the GroupBuy button on  Homepage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21AB4D5-D943-B5AD-42E8-99F3C1BB33F1}"/>
                </a:ext>
              </a:extLst>
            </p:cNvPr>
            <p:cNvSpPr/>
            <p:nvPr/>
          </p:nvSpPr>
          <p:spPr>
            <a:xfrm>
              <a:off x="1613468" y="2856576"/>
              <a:ext cx="1098475" cy="106412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Click on add friend, generate unique shareable invite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D5DF1D7-22E9-C918-9721-3E312E20F212}"/>
                </a:ext>
              </a:extLst>
            </p:cNvPr>
            <p:cNvSpPr/>
            <p:nvPr/>
          </p:nvSpPr>
          <p:spPr>
            <a:xfrm>
              <a:off x="2933266" y="2855653"/>
              <a:ext cx="1430067" cy="106412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Invite shared with friends or family. Two or more people join in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6794B8-6234-23E2-3D80-0B93542D0795}"/>
                </a:ext>
              </a:extLst>
            </p:cNvPr>
            <p:cNvSpPr/>
            <p:nvPr/>
          </p:nvSpPr>
          <p:spPr>
            <a:xfrm>
              <a:off x="4536207" y="2852931"/>
              <a:ext cx="1098475" cy="106412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Discount unlocked for all three or more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66DDEC1-2BA5-9FEC-60D1-AB848DD15729}"/>
                </a:ext>
              </a:extLst>
            </p:cNvPr>
            <p:cNvSpPr/>
            <p:nvPr/>
          </p:nvSpPr>
          <p:spPr>
            <a:xfrm>
              <a:off x="5856005" y="2852931"/>
              <a:ext cx="1098475" cy="106412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Users browse through products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391AF68-C54E-B1BB-B590-711D5C5A6689}"/>
                </a:ext>
              </a:extLst>
            </p:cNvPr>
            <p:cNvSpPr/>
            <p:nvPr/>
          </p:nvSpPr>
          <p:spPr>
            <a:xfrm>
              <a:off x="7175803" y="2852931"/>
              <a:ext cx="1098475" cy="106412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Users discuss about the products in an in-app chatroom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00F62B5-3107-101C-A25E-B669BD579CBB}"/>
                </a:ext>
              </a:extLst>
            </p:cNvPr>
            <p:cNvSpPr/>
            <p:nvPr/>
          </p:nvSpPr>
          <p:spPr>
            <a:xfrm>
              <a:off x="8495601" y="2852931"/>
              <a:ext cx="1098475" cy="106412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User selects a product to buy, and makes payment</a:t>
              </a:r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DD8F0A78-E085-EBD8-7D37-978E699AF081}"/>
                </a:ext>
              </a:extLst>
            </p:cNvPr>
            <p:cNvSpPr/>
            <p:nvPr/>
          </p:nvSpPr>
          <p:spPr>
            <a:xfrm>
              <a:off x="9878764" y="2900357"/>
              <a:ext cx="1442197" cy="968094"/>
            </a:xfrm>
            <a:prstGeom prst="diamond">
              <a:avLst/>
            </a:prstGeom>
            <a:noFill/>
            <a:ln>
              <a:solidFill>
                <a:srgbClr val="EF5A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solidFill>
                    <a:schemeClr val="tx1"/>
                  </a:solidFill>
                </a:rPr>
                <a:t>Others make a purchase in time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0EED818-E94C-79E3-5DA1-C5ABC42835BE}"/>
                </a:ext>
              </a:extLst>
            </p:cNvPr>
            <p:cNvSpPr/>
            <p:nvPr/>
          </p:nvSpPr>
          <p:spPr>
            <a:xfrm>
              <a:off x="9781119" y="4089494"/>
              <a:ext cx="1637485" cy="541581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/>
                <a:t>Refund to ones who already paid and order is cancelled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CA9AAB7-19BC-9B9E-6D12-96010CB399C8}"/>
                </a:ext>
              </a:extLst>
            </p:cNvPr>
            <p:cNvSpPr/>
            <p:nvPr/>
          </p:nvSpPr>
          <p:spPr>
            <a:xfrm>
              <a:off x="9719671" y="2073457"/>
              <a:ext cx="1756167" cy="541581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/>
                <a:t>Products shipped for all the members of the group. Purchase complete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D6618FF-019E-013E-EA3D-385C7BC17B6E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737492" y="2488361"/>
              <a:ext cx="2543" cy="3645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CF3BA0-D489-5915-DE97-BB04967363A8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1392145" y="3388638"/>
              <a:ext cx="22132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4F1938D-CCA1-211E-82DE-6A3A03A11DB4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2711943" y="3387715"/>
              <a:ext cx="221323" cy="9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492D7E0-618F-F079-823B-5FBD9551C910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4363333" y="3384993"/>
              <a:ext cx="172874" cy="2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2E6507A-BF43-D0C1-BDDB-E66926E4BA23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5634682" y="3384993"/>
              <a:ext cx="22132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4DF5512-2A9C-5F07-6ED0-4D44E80FF5F1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6954480" y="3384993"/>
              <a:ext cx="22132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D2C7FAEE-A47D-40F5-A12F-BE92DCA86801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8274278" y="3384993"/>
              <a:ext cx="22132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>
              <a:extLst>
                <a:ext uri="{FF2B5EF4-FFF2-40B4-BE49-F238E27FC236}">
                  <a16:creationId xmlns:a16="http://schemas.microsoft.com/office/drawing/2014/main" id="{E984B495-B8B8-6F9A-8098-6D054E214BFA}"/>
                </a:ext>
              </a:extLst>
            </p:cNvPr>
            <p:cNvCxnSpPr>
              <a:cxnSpLocks/>
              <a:stCxn id="23" idx="3"/>
              <a:endCxn id="30" idx="1"/>
            </p:cNvCxnSpPr>
            <p:nvPr/>
          </p:nvCxnSpPr>
          <p:spPr>
            <a:xfrm flipV="1">
              <a:off x="9594076" y="3384404"/>
              <a:ext cx="284688" cy="5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Arrow Connector 1036">
              <a:extLst>
                <a:ext uri="{FF2B5EF4-FFF2-40B4-BE49-F238E27FC236}">
                  <a16:creationId xmlns:a16="http://schemas.microsoft.com/office/drawing/2014/main" id="{C455B818-8E2C-BC9C-D925-2D9026D3BC34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>
              <a:off x="10599862" y="3868451"/>
              <a:ext cx="0" cy="22104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78CD1EDD-ED0E-2023-462C-2BDC7D1E8246}"/>
                </a:ext>
              </a:extLst>
            </p:cNvPr>
            <p:cNvCxnSpPr>
              <a:cxnSpLocks/>
              <a:stCxn id="30" idx="0"/>
              <a:endCxn id="33" idx="2"/>
            </p:cNvCxnSpPr>
            <p:nvPr/>
          </p:nvCxnSpPr>
          <p:spPr>
            <a:xfrm flipH="1" flipV="1">
              <a:off x="10597755" y="2615038"/>
              <a:ext cx="2107" cy="28531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Arrow Connector 1047">
              <a:extLst>
                <a:ext uri="{FF2B5EF4-FFF2-40B4-BE49-F238E27FC236}">
                  <a16:creationId xmlns:a16="http://schemas.microsoft.com/office/drawing/2014/main" id="{934B3278-F27D-AD5F-CB83-C1DBFDAD5355}"/>
                </a:ext>
              </a:extLst>
            </p:cNvPr>
            <p:cNvCxnSpPr>
              <a:cxnSpLocks/>
              <a:stCxn id="33" idx="1"/>
              <a:endCxn id="15" idx="3"/>
            </p:cNvCxnSpPr>
            <p:nvPr/>
          </p:nvCxnSpPr>
          <p:spPr>
            <a:xfrm flipH="1" flipV="1">
              <a:off x="1145729" y="2334409"/>
              <a:ext cx="8573942" cy="9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1057">
              <a:extLst>
                <a:ext uri="{FF2B5EF4-FFF2-40B4-BE49-F238E27FC236}">
                  <a16:creationId xmlns:a16="http://schemas.microsoft.com/office/drawing/2014/main" id="{736AA287-32B5-ED64-F609-30B1128D0BAF}"/>
                </a:ext>
              </a:extLst>
            </p:cNvPr>
            <p:cNvCxnSpPr>
              <a:stCxn id="32" idx="1"/>
              <a:endCxn id="15" idx="1"/>
            </p:cNvCxnSpPr>
            <p:nvPr/>
          </p:nvCxnSpPr>
          <p:spPr>
            <a:xfrm rot="10800000">
              <a:off x="334341" y="2334409"/>
              <a:ext cx="9446778" cy="2025875"/>
            </a:xfrm>
            <a:prstGeom prst="bentConnector3">
              <a:avLst>
                <a:gd name="adj1" fmla="val 10236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4" name="Rectangle: Rounded Corners 1063">
            <a:extLst>
              <a:ext uri="{FF2B5EF4-FFF2-40B4-BE49-F238E27FC236}">
                <a16:creationId xmlns:a16="http://schemas.microsoft.com/office/drawing/2014/main" id="{D5DAE5FD-E9BF-DB94-0108-90B5E1772D33}"/>
              </a:ext>
            </a:extLst>
          </p:cNvPr>
          <p:cNvSpPr/>
          <p:nvPr/>
        </p:nvSpPr>
        <p:spPr>
          <a:xfrm>
            <a:off x="26154" y="422263"/>
            <a:ext cx="3414148" cy="136039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E6F9F8B1-4FEE-9E01-4EC5-13EEAA3CBC1E}"/>
              </a:ext>
            </a:extLst>
          </p:cNvPr>
          <p:cNvSpPr/>
          <p:nvPr/>
        </p:nvSpPr>
        <p:spPr>
          <a:xfrm>
            <a:off x="737884" y="334757"/>
            <a:ext cx="1764013" cy="170944"/>
          </a:xfrm>
          <a:prstGeom prst="rect">
            <a:avLst/>
          </a:prstGeom>
          <a:solidFill>
            <a:srgbClr val="EF5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Why Pooled Buying?</a:t>
            </a:r>
          </a:p>
        </p:txBody>
      </p:sp>
      <p:sp>
        <p:nvSpPr>
          <p:cNvPr id="1066" name="Rectangle: Rounded Corners 1065">
            <a:extLst>
              <a:ext uri="{FF2B5EF4-FFF2-40B4-BE49-F238E27FC236}">
                <a16:creationId xmlns:a16="http://schemas.microsoft.com/office/drawing/2014/main" id="{02EFF640-AFD7-8F77-0C14-35F6BD548B3F}"/>
              </a:ext>
            </a:extLst>
          </p:cNvPr>
          <p:cNvSpPr/>
          <p:nvPr/>
        </p:nvSpPr>
        <p:spPr>
          <a:xfrm>
            <a:off x="3543300" y="422265"/>
            <a:ext cx="8648700" cy="136039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961CD7DB-6CF9-C57A-E0E0-D2A897A625B3}"/>
              </a:ext>
            </a:extLst>
          </p:cNvPr>
          <p:cNvSpPr/>
          <p:nvPr/>
        </p:nvSpPr>
        <p:spPr>
          <a:xfrm>
            <a:off x="6912389" y="347822"/>
            <a:ext cx="2120758" cy="150081"/>
          </a:xfrm>
          <a:prstGeom prst="rect">
            <a:avLst/>
          </a:prstGeom>
          <a:solidFill>
            <a:srgbClr val="EF5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The Pooled Buying Model</a:t>
            </a:r>
          </a:p>
        </p:txBody>
      </p:sp>
      <p:sp>
        <p:nvSpPr>
          <p:cNvPr id="1078" name="Rectangle: Rounded Corners 1077">
            <a:extLst>
              <a:ext uri="{FF2B5EF4-FFF2-40B4-BE49-F238E27FC236}">
                <a16:creationId xmlns:a16="http://schemas.microsoft.com/office/drawing/2014/main" id="{A6C6D80C-2ABD-3B40-3EA0-25A1E08C9E13}"/>
              </a:ext>
            </a:extLst>
          </p:cNvPr>
          <p:cNvSpPr/>
          <p:nvPr/>
        </p:nvSpPr>
        <p:spPr>
          <a:xfrm>
            <a:off x="26154" y="1873681"/>
            <a:ext cx="12101076" cy="295420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CEEEE246-ABAE-2A3E-DC4B-FC9E24294958}"/>
              </a:ext>
            </a:extLst>
          </p:cNvPr>
          <p:cNvSpPr/>
          <p:nvPr/>
        </p:nvSpPr>
        <p:spPr>
          <a:xfrm>
            <a:off x="5283486" y="1769648"/>
            <a:ext cx="3051810" cy="256783"/>
          </a:xfrm>
          <a:prstGeom prst="rect">
            <a:avLst/>
          </a:prstGeom>
          <a:solidFill>
            <a:srgbClr val="EF5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User Journey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F58892-6A3F-F176-FC1B-43EE58E96BD8}"/>
              </a:ext>
            </a:extLst>
          </p:cNvPr>
          <p:cNvSpPr/>
          <p:nvPr/>
        </p:nvSpPr>
        <p:spPr>
          <a:xfrm>
            <a:off x="0" y="0"/>
            <a:ext cx="12192000" cy="283029"/>
          </a:xfrm>
          <a:prstGeom prst="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Idea #2: Pooled buying | Objective: To increase acquisition of customer in Tier 2 cities who have not explored Ecommerce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1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DC84C6-7203-0C17-C235-3DCA2B9AC294}"/>
              </a:ext>
            </a:extLst>
          </p:cNvPr>
          <p:cNvSpPr/>
          <p:nvPr/>
        </p:nvSpPr>
        <p:spPr>
          <a:xfrm>
            <a:off x="0" y="0"/>
            <a:ext cx="12192000" cy="283029"/>
          </a:xfrm>
          <a:prstGeom prst="rect">
            <a:avLst/>
          </a:prstGeom>
          <a:solidFill>
            <a:srgbClr val="EF5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Idea #2: Execution Plan | Modelling | Risk &amp; Risk Mitigation | Scalability | Cost | Expected Benefit</a:t>
            </a: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4FAE3C-CDC7-2463-3EB3-CEC32919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4" y="360554"/>
            <a:ext cx="579372" cy="5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6DBCA-A9BB-6A3E-A9F8-778D34E10A9F}"/>
              </a:ext>
            </a:extLst>
          </p:cNvPr>
          <p:cNvSpPr txBox="1"/>
          <p:nvPr/>
        </p:nvSpPr>
        <p:spPr>
          <a:xfrm>
            <a:off x="76200" y="913090"/>
            <a:ext cx="1178560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Roadmap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9E1304-7F3A-5F1D-6008-7F11E4F0B819}"/>
              </a:ext>
            </a:extLst>
          </p:cNvPr>
          <p:cNvSpPr txBox="1"/>
          <p:nvPr/>
        </p:nvSpPr>
        <p:spPr>
          <a:xfrm>
            <a:off x="1236411" y="489781"/>
            <a:ext cx="196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Feature Development</a:t>
            </a:r>
            <a:endParaRPr 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2BDC95-A083-7C41-1384-0336430E686D}"/>
              </a:ext>
            </a:extLst>
          </p:cNvPr>
          <p:cNvSpPr txBox="1"/>
          <p:nvPr/>
        </p:nvSpPr>
        <p:spPr>
          <a:xfrm>
            <a:off x="3456747" y="479660"/>
            <a:ext cx="1158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Alpha Testing</a:t>
            </a:r>
            <a:endParaRPr 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B6261C-86AF-71E2-4B62-05A72012885D}"/>
              </a:ext>
            </a:extLst>
          </p:cNvPr>
          <p:cNvSpPr txBox="1"/>
          <p:nvPr/>
        </p:nvSpPr>
        <p:spPr>
          <a:xfrm>
            <a:off x="5094670" y="481149"/>
            <a:ext cx="2006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User Acceptance Testing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3E4BB1-B089-2839-B4BF-AF3AEAB576C9}"/>
              </a:ext>
            </a:extLst>
          </p:cNvPr>
          <p:cNvSpPr txBox="1"/>
          <p:nvPr/>
        </p:nvSpPr>
        <p:spPr>
          <a:xfrm>
            <a:off x="6829776" y="489781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A/B Testing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C02F2B-A0B6-801B-BE45-7D343B1D4597}"/>
              </a:ext>
            </a:extLst>
          </p:cNvPr>
          <p:cNvSpPr txBox="1"/>
          <p:nvPr/>
        </p:nvSpPr>
        <p:spPr>
          <a:xfrm>
            <a:off x="9411080" y="466522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Launch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ABFE53-47DA-3D9E-96C0-AB9394D31D00}"/>
              </a:ext>
            </a:extLst>
          </p:cNvPr>
          <p:cNvSpPr txBox="1"/>
          <p:nvPr/>
        </p:nvSpPr>
        <p:spPr>
          <a:xfrm>
            <a:off x="8092916" y="489820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Buffer</a:t>
            </a:r>
            <a:endParaRPr lang="en-US" sz="1400" dirty="0"/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E7E49DC0-99E5-B0E0-14AA-D2ED6D6923E2}"/>
              </a:ext>
            </a:extLst>
          </p:cNvPr>
          <p:cNvCxnSpPr/>
          <p:nvPr/>
        </p:nvCxnSpPr>
        <p:spPr>
          <a:xfrm>
            <a:off x="1341120" y="848360"/>
            <a:ext cx="10322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Graphic 1052" descr="Flag with solid fill">
            <a:extLst>
              <a:ext uri="{FF2B5EF4-FFF2-40B4-BE49-F238E27FC236}">
                <a16:creationId xmlns:a16="http://schemas.microsoft.com/office/drawing/2014/main" id="{CCB6B5EF-7A0B-15E7-0572-C5903D19D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6318" y="497840"/>
            <a:ext cx="360679" cy="360679"/>
          </a:xfrm>
          <a:prstGeom prst="rect">
            <a:avLst/>
          </a:prstGeom>
        </p:spPr>
      </p:pic>
      <p:pic>
        <p:nvPicPr>
          <p:cNvPr id="1054" name="Graphic 1053" descr="Flag with solid fill">
            <a:extLst>
              <a:ext uri="{FF2B5EF4-FFF2-40B4-BE49-F238E27FC236}">
                <a16:creationId xmlns:a16="http://schemas.microsoft.com/office/drawing/2014/main" id="{2C7A7EEB-33BA-A668-57D2-5D1E6D975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00" y="497840"/>
            <a:ext cx="360679" cy="360679"/>
          </a:xfrm>
          <a:prstGeom prst="rect">
            <a:avLst/>
          </a:prstGeom>
        </p:spPr>
      </p:pic>
      <p:pic>
        <p:nvPicPr>
          <p:cNvPr id="1055" name="Graphic 1054" descr="Flag with solid fill">
            <a:extLst>
              <a:ext uri="{FF2B5EF4-FFF2-40B4-BE49-F238E27FC236}">
                <a16:creationId xmlns:a16="http://schemas.microsoft.com/office/drawing/2014/main" id="{E2D851D6-CDDA-90C2-A443-E68513FC6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20" y="497840"/>
            <a:ext cx="360679" cy="360679"/>
          </a:xfrm>
          <a:prstGeom prst="rect">
            <a:avLst/>
          </a:prstGeom>
        </p:spPr>
      </p:pic>
      <p:pic>
        <p:nvPicPr>
          <p:cNvPr id="1056" name="Graphic 1055" descr="Flag with solid fill">
            <a:extLst>
              <a:ext uri="{FF2B5EF4-FFF2-40B4-BE49-F238E27FC236}">
                <a16:creationId xmlns:a16="http://schemas.microsoft.com/office/drawing/2014/main" id="{D3C317B1-AABE-AFD1-BE7C-1EAEDA157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1124" y="503683"/>
            <a:ext cx="360679" cy="360679"/>
          </a:xfrm>
          <a:prstGeom prst="rect">
            <a:avLst/>
          </a:prstGeom>
        </p:spPr>
      </p:pic>
      <p:pic>
        <p:nvPicPr>
          <p:cNvPr id="1066" name="Graphic 1065" descr="Flag with solid fill">
            <a:extLst>
              <a:ext uri="{FF2B5EF4-FFF2-40B4-BE49-F238E27FC236}">
                <a16:creationId xmlns:a16="http://schemas.microsoft.com/office/drawing/2014/main" id="{3761597D-0354-A89B-7799-70FB7DDB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5073" y="503683"/>
            <a:ext cx="360679" cy="360679"/>
          </a:xfrm>
          <a:prstGeom prst="rect">
            <a:avLst/>
          </a:prstGeom>
        </p:spPr>
      </p:pic>
      <p:pic>
        <p:nvPicPr>
          <p:cNvPr id="1067" name="Graphic 1066" descr="Flag with solid fill">
            <a:extLst>
              <a:ext uri="{FF2B5EF4-FFF2-40B4-BE49-F238E27FC236}">
                <a16:creationId xmlns:a16="http://schemas.microsoft.com/office/drawing/2014/main" id="{5CAEE787-80BA-36E3-24E2-6D321CE7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9296" y="497840"/>
            <a:ext cx="360679" cy="360679"/>
          </a:xfrm>
          <a:prstGeom prst="rect">
            <a:avLst/>
          </a:prstGeom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7D845F3F-615E-F8E1-85E9-F7014D50D5E7}"/>
              </a:ext>
            </a:extLst>
          </p:cNvPr>
          <p:cNvSpPr txBox="1"/>
          <p:nvPr/>
        </p:nvSpPr>
        <p:spPr>
          <a:xfrm>
            <a:off x="1246619" y="844005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1.5 Months</a:t>
            </a:r>
            <a:endParaRPr lang="en-US" sz="1200" b="1" i="1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2E47E32C-E601-7290-E1E0-2117838DDF29}"/>
              </a:ext>
            </a:extLst>
          </p:cNvPr>
          <p:cNvSpPr txBox="1"/>
          <p:nvPr/>
        </p:nvSpPr>
        <p:spPr>
          <a:xfrm>
            <a:off x="3053836" y="841978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1 Month</a:t>
            </a:r>
            <a:endParaRPr lang="en-US" sz="1200" b="1" i="1" dirty="0"/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5452C8F-276F-6166-A6E7-2B8F54D6E733}"/>
              </a:ext>
            </a:extLst>
          </p:cNvPr>
          <p:cNvSpPr txBox="1"/>
          <p:nvPr/>
        </p:nvSpPr>
        <p:spPr>
          <a:xfrm>
            <a:off x="5114154" y="839875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1 Month</a:t>
            </a:r>
            <a:endParaRPr lang="en-US" sz="1200" b="1" i="1" dirty="0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9A25B6CA-AF14-8E27-E960-DACFE7F69DD2}"/>
              </a:ext>
            </a:extLst>
          </p:cNvPr>
          <p:cNvSpPr txBox="1"/>
          <p:nvPr/>
        </p:nvSpPr>
        <p:spPr>
          <a:xfrm>
            <a:off x="7112432" y="829824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4 Months</a:t>
            </a:r>
            <a:endParaRPr lang="en-US" sz="1200" b="1" i="1" dirty="0"/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A91F60DC-F079-0D9F-388A-B86A2E10FA87}"/>
              </a:ext>
            </a:extLst>
          </p:cNvPr>
          <p:cNvSpPr txBox="1"/>
          <p:nvPr/>
        </p:nvSpPr>
        <p:spPr>
          <a:xfrm>
            <a:off x="9699881" y="839875"/>
            <a:ext cx="196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Big Billion Days 2023</a:t>
            </a:r>
            <a:endParaRPr lang="en-US" sz="12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87B8BF-1D8A-0C0A-163C-91C8325B5452}"/>
              </a:ext>
            </a:extLst>
          </p:cNvPr>
          <p:cNvGrpSpPr/>
          <p:nvPr/>
        </p:nvGrpSpPr>
        <p:grpSpPr>
          <a:xfrm>
            <a:off x="196782" y="3661191"/>
            <a:ext cx="4642763" cy="1680277"/>
            <a:chOff x="7303271" y="2537605"/>
            <a:chExt cx="4116279" cy="1482828"/>
          </a:xfrm>
          <a:solidFill>
            <a:srgbClr val="EF5A1B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FDA5BD-3C70-FEBF-1197-5B46824667EA}"/>
                </a:ext>
              </a:extLst>
            </p:cNvPr>
            <p:cNvSpPr/>
            <p:nvPr/>
          </p:nvSpPr>
          <p:spPr>
            <a:xfrm>
              <a:off x="8754657" y="2537605"/>
              <a:ext cx="1132771" cy="232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Training 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0121A8-1D1B-AFC5-C3FA-B9CDDCB9B44E}"/>
                </a:ext>
              </a:extLst>
            </p:cNvPr>
            <p:cNvSpPr/>
            <p:nvPr/>
          </p:nvSpPr>
          <p:spPr>
            <a:xfrm>
              <a:off x="8143965" y="3170686"/>
              <a:ext cx="2360786" cy="2426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Supervised Machine Learning Algorithm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2E6295-357A-8843-A87A-5508D0F02527}"/>
                </a:ext>
              </a:extLst>
            </p:cNvPr>
            <p:cNvSpPr/>
            <p:nvPr/>
          </p:nvSpPr>
          <p:spPr>
            <a:xfrm>
              <a:off x="7303271" y="3775983"/>
              <a:ext cx="1000120" cy="24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New Data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EF73A6-1FCB-033D-0F3C-F879945CB5AE}"/>
                </a:ext>
              </a:extLst>
            </p:cNvPr>
            <p:cNvSpPr/>
            <p:nvPr/>
          </p:nvSpPr>
          <p:spPr>
            <a:xfrm>
              <a:off x="8822017" y="3775982"/>
              <a:ext cx="1000120" cy="24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Classifier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9B00CB-CBD4-F2CF-44B0-20761F1D0570}"/>
                </a:ext>
              </a:extLst>
            </p:cNvPr>
            <p:cNvSpPr/>
            <p:nvPr/>
          </p:nvSpPr>
          <p:spPr>
            <a:xfrm>
              <a:off x="10419430" y="3775982"/>
              <a:ext cx="1000120" cy="24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Prediction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4DFF9F-DF59-8869-0EC8-19371C9A96FC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9321043" y="2769654"/>
              <a:ext cx="3315" cy="401033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E8E20A-A196-6AAE-7133-DEC26750CBF4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 flipH="1">
              <a:off x="9322077" y="3413303"/>
              <a:ext cx="2281" cy="36267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D09B9D-FED2-EA7B-D705-3B45A6CCB1A1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 flipV="1">
              <a:off x="8303391" y="3898207"/>
              <a:ext cx="518626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7F673A-A3AE-D208-CE90-650C1B7C4055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9822137" y="3898207"/>
              <a:ext cx="597293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A2B5EE-AFC2-B14E-B906-9097A9A3F539}"/>
              </a:ext>
            </a:extLst>
          </p:cNvPr>
          <p:cNvSpPr txBox="1"/>
          <p:nvPr/>
        </p:nvSpPr>
        <p:spPr>
          <a:xfrm>
            <a:off x="76200" y="2557526"/>
            <a:ext cx="535305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The factors influencing the order placement are: buying circle size, discount offered and time specified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CF7635-203D-F892-5044-B33512F42B81}"/>
              </a:ext>
            </a:extLst>
          </p:cNvPr>
          <p:cNvGrpSpPr/>
          <p:nvPr/>
        </p:nvGrpSpPr>
        <p:grpSpPr>
          <a:xfrm>
            <a:off x="243291" y="3121792"/>
            <a:ext cx="4954290" cy="409879"/>
            <a:chOff x="137615" y="4444200"/>
            <a:chExt cx="6549555" cy="552498"/>
          </a:xfrm>
          <a:solidFill>
            <a:srgbClr val="EF5A1B"/>
          </a:solidFill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6E15F5D-133F-F529-E099-2FD4B59106A9}"/>
                </a:ext>
              </a:extLst>
            </p:cNvPr>
            <p:cNvSpPr/>
            <p:nvPr/>
          </p:nvSpPr>
          <p:spPr>
            <a:xfrm>
              <a:off x="137615" y="4444200"/>
              <a:ext cx="2714174" cy="5391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Likelihood that the order is placed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776C2DF-1AD6-3A3A-1229-0C5A9652DC9F}"/>
                </a:ext>
              </a:extLst>
            </p:cNvPr>
            <p:cNvSpPr/>
            <p:nvPr/>
          </p:nvSpPr>
          <p:spPr>
            <a:xfrm>
              <a:off x="3117709" y="4457541"/>
              <a:ext cx="3569461" cy="5391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F(buying circle size, discount offered, time)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B798D4-DBD6-1A8D-55D7-24D147FF72C2}"/>
              </a:ext>
            </a:extLst>
          </p:cNvPr>
          <p:cNvSpPr txBox="1"/>
          <p:nvPr/>
        </p:nvSpPr>
        <p:spPr>
          <a:xfrm>
            <a:off x="3841127" y="3664687"/>
            <a:ext cx="1650217" cy="127727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100" b="1" dirty="0"/>
              <a:t>Assumptions: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The buying circle size is skewed normal distribution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 The discounts offered is directly proportional to buying circle size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8582CE-6D0C-C694-D2EF-62B8106AFCD0}"/>
              </a:ext>
            </a:extLst>
          </p:cNvPr>
          <p:cNvGrpSpPr/>
          <p:nvPr/>
        </p:nvGrpSpPr>
        <p:grpSpPr>
          <a:xfrm>
            <a:off x="7705488" y="1242329"/>
            <a:ext cx="4427112" cy="2650793"/>
            <a:chOff x="8241252" y="1222047"/>
            <a:chExt cx="3876962" cy="162227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E7FECAA-E744-11D6-EAFF-BE5A409EA338}"/>
                </a:ext>
              </a:extLst>
            </p:cNvPr>
            <p:cNvSpPr/>
            <p:nvPr/>
          </p:nvSpPr>
          <p:spPr>
            <a:xfrm>
              <a:off x="8241252" y="1283330"/>
              <a:ext cx="3876962" cy="156099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01D91A47-BAE3-21F6-75C2-CB6AF05EFD85}"/>
                </a:ext>
              </a:extLst>
            </p:cNvPr>
            <p:cNvSpPr/>
            <p:nvPr/>
          </p:nvSpPr>
          <p:spPr>
            <a:xfrm>
              <a:off x="8841943" y="1222047"/>
              <a:ext cx="2583744" cy="123626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Possible Risks Involved</a:t>
              </a:r>
              <a:endParaRPr lang="en-US" sz="1400" dirty="0"/>
            </a:p>
          </p:txBody>
        </p: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3109BAD7-2D4F-4FFC-FD92-80334A5E1772}"/>
              </a:ext>
            </a:extLst>
          </p:cNvPr>
          <p:cNvGrpSpPr/>
          <p:nvPr/>
        </p:nvGrpSpPr>
        <p:grpSpPr>
          <a:xfrm>
            <a:off x="68580" y="1211650"/>
            <a:ext cx="5484081" cy="1147527"/>
            <a:chOff x="68579" y="1260842"/>
            <a:chExt cx="5484081" cy="11475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FB15CC-A577-7D58-8779-A3C19998AED1}"/>
                </a:ext>
              </a:extLst>
            </p:cNvPr>
            <p:cNvSpPr txBox="1"/>
            <p:nvPr/>
          </p:nvSpPr>
          <p:spPr>
            <a:xfrm>
              <a:off x="68579" y="1392706"/>
              <a:ext cx="5484081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 a buying group, the discount depends on the number of members in the group. In order to increase discounts for the entire group, the user can add a new member. Moreover, additional discount is received if the user recommends a product to a member who ends up buying it. Once the members join in, the discount is unlocked for a specified period, 24 hours(to be tested)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F54C0C2-8E1E-E9CE-DFA0-2F8E9BABCDD8}"/>
                </a:ext>
              </a:extLst>
            </p:cNvPr>
            <p:cNvSpPr/>
            <p:nvPr/>
          </p:nvSpPr>
          <p:spPr>
            <a:xfrm>
              <a:off x="1636306" y="1260842"/>
              <a:ext cx="2399428" cy="188034"/>
            </a:xfrm>
            <a:prstGeom prst="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Buying groups for pooled buying</a:t>
              </a:r>
            </a:p>
          </p:txBody>
        </p:sp>
      </p:grp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522056C-0569-051E-3E26-C1137103E726}"/>
              </a:ext>
            </a:extLst>
          </p:cNvPr>
          <p:cNvSpPr/>
          <p:nvPr/>
        </p:nvSpPr>
        <p:spPr>
          <a:xfrm>
            <a:off x="68580" y="2509560"/>
            <a:ext cx="5484858" cy="29273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23C99DD3-E2AC-981B-5D25-C1CFFA872778}"/>
              </a:ext>
            </a:extLst>
          </p:cNvPr>
          <p:cNvGrpSpPr/>
          <p:nvPr/>
        </p:nvGrpSpPr>
        <p:grpSpPr>
          <a:xfrm>
            <a:off x="7786408" y="1478066"/>
            <a:ext cx="4170106" cy="461665"/>
            <a:chOff x="7804563" y="1370653"/>
            <a:chExt cx="4170106" cy="461665"/>
          </a:xfrm>
        </p:grpSpPr>
        <p:pic>
          <p:nvPicPr>
            <p:cNvPr id="3080" name="Picture 8" descr="Conversion rate ">
              <a:extLst>
                <a:ext uri="{FF2B5EF4-FFF2-40B4-BE49-F238E27FC236}">
                  <a16:creationId xmlns:a16="http://schemas.microsoft.com/office/drawing/2014/main" id="{D7649C07-84E9-3152-AADB-A5CABCF7F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563" y="1464946"/>
              <a:ext cx="306508" cy="306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5F30C849-E357-2052-FFC0-D0F199D03745}"/>
                </a:ext>
              </a:extLst>
            </p:cNvPr>
            <p:cNvSpPr txBox="1"/>
            <p:nvPr/>
          </p:nvSpPr>
          <p:spPr>
            <a:xfrm>
              <a:off x="8121326" y="1370653"/>
              <a:ext cx="3853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Possibility of a low conversion rate, on introduction of the feature</a:t>
              </a: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85FA4075-6BC7-2C95-9DBF-2DF70291D3C6}"/>
              </a:ext>
            </a:extLst>
          </p:cNvPr>
          <p:cNvGrpSpPr/>
          <p:nvPr/>
        </p:nvGrpSpPr>
        <p:grpSpPr>
          <a:xfrm>
            <a:off x="7787823" y="1906645"/>
            <a:ext cx="4335596" cy="461665"/>
            <a:chOff x="7816184" y="1787521"/>
            <a:chExt cx="4335596" cy="461665"/>
          </a:xfrm>
        </p:grpSpPr>
        <p:pic>
          <p:nvPicPr>
            <p:cNvPr id="3082" name="Picture 10" descr="Product return ">
              <a:extLst>
                <a:ext uri="{FF2B5EF4-FFF2-40B4-BE49-F238E27FC236}">
                  <a16:creationId xmlns:a16="http://schemas.microsoft.com/office/drawing/2014/main" id="{EA990D46-96FB-6B34-6189-DFB208C0E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6184" y="1857419"/>
              <a:ext cx="306508" cy="306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CDE5B8EF-74A6-FDE8-2BDA-71E303C29DBC}"/>
                </a:ext>
              </a:extLst>
            </p:cNvPr>
            <p:cNvSpPr txBox="1"/>
            <p:nvPr/>
          </p:nvSpPr>
          <p:spPr>
            <a:xfrm>
              <a:off x="8133219" y="1787521"/>
              <a:ext cx="40185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92929"/>
                  </a:solidFill>
                </a:rPr>
                <a:t>P</a:t>
              </a:r>
              <a:r>
                <a:rPr lang="en-US" sz="1200" b="0" i="0" dirty="0">
                  <a:solidFill>
                    <a:srgbClr val="292929"/>
                  </a:solidFill>
                  <a:effectLst/>
                </a:rPr>
                <a:t>ossibility of one of the users from a particular group may return the Product</a:t>
              </a:r>
              <a:endParaRPr lang="en-IN" sz="1200" dirty="0"/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66E2D1F7-28DE-FF73-8312-4C39D0ED533C}"/>
              </a:ext>
            </a:extLst>
          </p:cNvPr>
          <p:cNvGrpSpPr/>
          <p:nvPr/>
        </p:nvGrpSpPr>
        <p:grpSpPr>
          <a:xfrm>
            <a:off x="7786407" y="2355386"/>
            <a:ext cx="4083393" cy="461665"/>
            <a:chOff x="7825866" y="2367282"/>
            <a:chExt cx="4083393" cy="461665"/>
          </a:xfrm>
        </p:grpSpPr>
        <p:pic>
          <p:nvPicPr>
            <p:cNvPr id="3084" name="Picture 12" descr="Price tag ">
              <a:extLst>
                <a:ext uri="{FF2B5EF4-FFF2-40B4-BE49-F238E27FC236}">
                  <a16:creationId xmlns:a16="http://schemas.microsoft.com/office/drawing/2014/main" id="{B96A069C-C2A0-9C74-4227-9E0EBA226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5866" y="2388332"/>
              <a:ext cx="306509" cy="30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2DCC7A7-05F5-558D-9265-D92410B50484}"/>
                </a:ext>
              </a:extLst>
            </p:cNvPr>
            <p:cNvSpPr txBox="1"/>
            <p:nvPr/>
          </p:nvSpPr>
          <p:spPr>
            <a:xfrm>
              <a:off x="8146108" y="2367282"/>
              <a:ext cx="37631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292929"/>
                  </a:solidFill>
                </a:rPr>
                <a:t>Inappropriate pricing may lead </a:t>
              </a:r>
              <a:r>
                <a:rPr lang="en-US" sz="1200" b="0" i="0" dirty="0">
                  <a:solidFill>
                    <a:srgbClr val="292929"/>
                  </a:solidFill>
                  <a:effectLst/>
                </a:rPr>
                <a:t>to a loss on the sale(discount&gt;margin) </a:t>
              </a: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7858F25F-21AB-69F5-9424-FE1F8823A99D}"/>
              </a:ext>
            </a:extLst>
          </p:cNvPr>
          <p:cNvGrpSpPr/>
          <p:nvPr/>
        </p:nvGrpSpPr>
        <p:grpSpPr>
          <a:xfrm>
            <a:off x="7785319" y="2765867"/>
            <a:ext cx="4084481" cy="461665"/>
            <a:chOff x="7784560" y="2854053"/>
            <a:chExt cx="4084481" cy="461665"/>
          </a:xfrm>
        </p:grpSpPr>
        <p:pic>
          <p:nvPicPr>
            <p:cNvPr id="3086" name="Picture 14" descr="Fake news ">
              <a:extLst>
                <a:ext uri="{FF2B5EF4-FFF2-40B4-BE49-F238E27FC236}">
                  <a16:creationId xmlns:a16="http://schemas.microsoft.com/office/drawing/2014/main" id="{44A84AE8-CF99-006B-097F-7E6CC5972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560" y="2898589"/>
              <a:ext cx="306508" cy="306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7FBDA1DB-AFED-A102-FD62-CA6BA3A53B94}"/>
                </a:ext>
              </a:extLst>
            </p:cNvPr>
            <p:cNvSpPr txBox="1"/>
            <p:nvPr/>
          </p:nvSpPr>
          <p:spPr>
            <a:xfrm>
              <a:off x="8113330" y="2854053"/>
              <a:ext cx="375571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92929"/>
                  </a:solidFill>
                </a:rPr>
                <a:t>U</a:t>
              </a:r>
              <a:r>
                <a:rPr lang="en-US" sz="1200" b="0" i="0" dirty="0">
                  <a:solidFill>
                    <a:srgbClr val="292929"/>
                  </a:solidFill>
                  <a:effectLst/>
                </a:rPr>
                <a:t>sers may resort to creating fake accounts to gain discounts</a:t>
              </a:r>
              <a:endParaRPr lang="en-IN" sz="1200" dirty="0"/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08111935-BA57-095C-8699-D3EB7E48D14E}"/>
              </a:ext>
            </a:extLst>
          </p:cNvPr>
          <p:cNvGrpSpPr/>
          <p:nvPr/>
        </p:nvGrpSpPr>
        <p:grpSpPr>
          <a:xfrm>
            <a:off x="7773975" y="3167219"/>
            <a:ext cx="4155000" cy="646331"/>
            <a:chOff x="7784625" y="3036656"/>
            <a:chExt cx="4155000" cy="646331"/>
          </a:xfrm>
        </p:grpSpPr>
        <p:pic>
          <p:nvPicPr>
            <p:cNvPr id="3088" name="Picture 16" descr="Bar graph ">
              <a:extLst>
                <a:ext uri="{FF2B5EF4-FFF2-40B4-BE49-F238E27FC236}">
                  <a16:creationId xmlns:a16="http://schemas.microsoft.com/office/drawing/2014/main" id="{4C4BEA0A-BDE3-D349-7B51-C2DFED936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625" y="3137892"/>
              <a:ext cx="317852" cy="317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D59ECE4E-E6BE-6CDA-E31F-2FBF0B2F1805}"/>
                </a:ext>
              </a:extLst>
            </p:cNvPr>
            <p:cNvSpPr txBox="1"/>
            <p:nvPr/>
          </p:nvSpPr>
          <p:spPr>
            <a:xfrm>
              <a:off x="8113821" y="3036656"/>
              <a:ext cx="38258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200" b="0" i="0" dirty="0">
                  <a:solidFill>
                    <a:srgbClr val="292929"/>
                  </a:solidFill>
                  <a:effectLst/>
                </a:rPr>
                <a:t>Fluctuations in inventory levels as products are blocked when users make a purchase but released when the order is canceled due to the group purchase not being successful</a:t>
              </a:r>
            </a:p>
          </p:txBody>
        </p: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837DF118-CAE0-7D83-45F2-A50B2737E5B3}"/>
              </a:ext>
            </a:extLst>
          </p:cNvPr>
          <p:cNvGrpSpPr/>
          <p:nvPr/>
        </p:nvGrpSpPr>
        <p:grpSpPr>
          <a:xfrm>
            <a:off x="7814329" y="4140162"/>
            <a:ext cx="4079620" cy="310953"/>
            <a:chOff x="7814330" y="4760232"/>
            <a:chExt cx="4079620" cy="310953"/>
          </a:xfrm>
        </p:grpSpPr>
        <p:pic>
          <p:nvPicPr>
            <p:cNvPr id="3090" name="Picture 18" descr="Value chain ">
              <a:extLst>
                <a:ext uri="{FF2B5EF4-FFF2-40B4-BE49-F238E27FC236}">
                  <a16:creationId xmlns:a16="http://schemas.microsoft.com/office/drawing/2014/main" id="{C2CDB395-9A75-5D9A-45E5-CF6A3CBF2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4330" y="4771425"/>
              <a:ext cx="299760" cy="299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451D1F5C-179F-5AA5-0386-04E7895A096E}"/>
                </a:ext>
              </a:extLst>
            </p:cNvPr>
            <p:cNvSpPr txBox="1"/>
            <p:nvPr/>
          </p:nvSpPr>
          <p:spPr>
            <a:xfrm>
              <a:off x="8165827" y="4760232"/>
              <a:ext cx="3728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dirty="0"/>
                <a:t>Price Optimization using ML Algorithms</a:t>
              </a:r>
            </a:p>
          </p:txBody>
        </p:sp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333CBB7A-AD40-CA21-832A-C0E1736BE478}"/>
              </a:ext>
            </a:extLst>
          </p:cNvPr>
          <p:cNvGrpSpPr/>
          <p:nvPr/>
        </p:nvGrpSpPr>
        <p:grpSpPr>
          <a:xfrm>
            <a:off x="7808777" y="4519080"/>
            <a:ext cx="4314642" cy="315761"/>
            <a:chOff x="7808778" y="5139150"/>
            <a:chExt cx="4314642" cy="315761"/>
          </a:xfrm>
        </p:grpSpPr>
        <p:pic>
          <p:nvPicPr>
            <p:cNvPr id="3092" name="Picture 20" descr="Shield ">
              <a:extLst>
                <a:ext uri="{FF2B5EF4-FFF2-40B4-BE49-F238E27FC236}">
                  <a16:creationId xmlns:a16="http://schemas.microsoft.com/office/drawing/2014/main" id="{0A0C991A-FF56-DF7C-9D37-C7D3D6E3C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778" y="5155151"/>
              <a:ext cx="299760" cy="299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D729589C-ED8D-5D55-8083-7D1E8D7432A2}"/>
                </a:ext>
              </a:extLst>
            </p:cNvPr>
            <p:cNvSpPr txBox="1"/>
            <p:nvPr/>
          </p:nvSpPr>
          <p:spPr>
            <a:xfrm>
              <a:off x="8141925" y="5139150"/>
              <a:ext cx="39814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dirty="0"/>
                <a:t>Creation of verified accounts using one unique ID (Aadhaar)</a:t>
              </a:r>
            </a:p>
          </p:txBody>
        </p:sp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738A9DD7-0B1B-A9C7-5296-B2D61545A5A7}"/>
              </a:ext>
            </a:extLst>
          </p:cNvPr>
          <p:cNvGrpSpPr/>
          <p:nvPr/>
        </p:nvGrpSpPr>
        <p:grpSpPr>
          <a:xfrm>
            <a:off x="7790123" y="4890753"/>
            <a:ext cx="4214740" cy="461665"/>
            <a:chOff x="7790124" y="5510823"/>
            <a:chExt cx="4214740" cy="461665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4EE51DC9-C897-E0B3-8BAF-DC46AB4C0B48}"/>
                </a:ext>
              </a:extLst>
            </p:cNvPr>
            <p:cNvSpPr txBox="1"/>
            <p:nvPr/>
          </p:nvSpPr>
          <p:spPr>
            <a:xfrm>
              <a:off x="8165827" y="5510823"/>
              <a:ext cx="38390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Show quantity left, notification to group when product again in stock</a:t>
              </a:r>
            </a:p>
          </p:txBody>
        </p:sp>
        <p:pic>
          <p:nvPicPr>
            <p:cNvPr id="3094" name="Picture 22" descr="Notification ">
              <a:extLst>
                <a:ext uri="{FF2B5EF4-FFF2-40B4-BE49-F238E27FC236}">
                  <a16:creationId xmlns:a16="http://schemas.microsoft.com/office/drawing/2014/main" id="{D4D056CC-E487-FBEA-665E-5527E6CBC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0124" y="5549881"/>
              <a:ext cx="375703" cy="375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CFD52D6A-D9A8-C0AF-C470-B55F6989CEA0}"/>
              </a:ext>
            </a:extLst>
          </p:cNvPr>
          <p:cNvSpPr/>
          <p:nvPr/>
        </p:nvSpPr>
        <p:spPr>
          <a:xfrm>
            <a:off x="1533347" y="2412254"/>
            <a:ext cx="2220387" cy="194611"/>
          </a:xfrm>
          <a:prstGeom prst="rect">
            <a:avLst/>
          </a:prstGeom>
          <a:solidFill>
            <a:srgbClr val="EF5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Building the prediction model</a:t>
            </a: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049FA61D-C7C6-BAB8-CE62-50D3B656746D}"/>
              </a:ext>
            </a:extLst>
          </p:cNvPr>
          <p:cNvSpPr/>
          <p:nvPr/>
        </p:nvSpPr>
        <p:spPr>
          <a:xfrm>
            <a:off x="7705488" y="4064409"/>
            <a:ext cx="4427111" cy="135150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1EAA447D-51AD-CB17-86C3-280ED96E9791}"/>
              </a:ext>
            </a:extLst>
          </p:cNvPr>
          <p:cNvSpPr/>
          <p:nvPr/>
        </p:nvSpPr>
        <p:spPr>
          <a:xfrm>
            <a:off x="8620703" y="3978193"/>
            <a:ext cx="2583744" cy="196611"/>
          </a:xfrm>
          <a:prstGeom prst="roundRect">
            <a:avLst/>
          </a:prstGeom>
          <a:solidFill>
            <a:srgbClr val="EF5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Risk Mitigation Plan</a:t>
            </a:r>
            <a:endParaRPr lang="en-US" sz="1400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8068D9C1-E910-8BB9-D650-5C46020F276D}"/>
              </a:ext>
            </a:extLst>
          </p:cNvPr>
          <p:cNvSpPr txBox="1"/>
          <p:nvPr/>
        </p:nvSpPr>
        <p:spPr>
          <a:xfrm>
            <a:off x="59400" y="5510291"/>
            <a:ext cx="54981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This model can be supported with superfast delivery stores. Pooling supplies can help form a cluster.  This model works best when members stay nearby. This would work well in multiple demand and supply hotspots in cities.</a:t>
            </a: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92B992AF-CE04-84F2-59A9-CE6FC6621598}"/>
              </a:ext>
            </a:extLst>
          </p:cNvPr>
          <p:cNvSpPr txBox="1"/>
          <p:nvPr/>
        </p:nvSpPr>
        <p:spPr>
          <a:xfrm>
            <a:off x="8464446" y="6139880"/>
            <a:ext cx="2176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Increase in user engagement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D2C6822F-0D5A-4F03-6FC6-DE02BFD3D9E0}"/>
              </a:ext>
            </a:extLst>
          </p:cNvPr>
          <p:cNvSpPr txBox="1"/>
          <p:nvPr/>
        </p:nvSpPr>
        <p:spPr>
          <a:xfrm>
            <a:off x="8637718" y="6343185"/>
            <a:ext cx="2704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Low CAC, due to networking effect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9A013A7D-EC36-F140-6453-6B44F934DD88}"/>
              </a:ext>
            </a:extLst>
          </p:cNvPr>
          <p:cNvSpPr txBox="1"/>
          <p:nvPr/>
        </p:nvSpPr>
        <p:spPr>
          <a:xfrm>
            <a:off x="8492958" y="6528881"/>
            <a:ext cx="3337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Increase in GMV, due to increase in purchases</a:t>
            </a:r>
          </a:p>
        </p:txBody>
      </p:sp>
      <p:sp>
        <p:nvSpPr>
          <p:cNvPr id="1208" name="TextBox 1207">
            <a:extLst>
              <a:ext uri="{FF2B5EF4-FFF2-40B4-BE49-F238E27FC236}">
                <a16:creationId xmlns:a16="http://schemas.microsoft.com/office/drawing/2014/main" id="{E3FA4D2C-B066-6C6C-F929-A8AFD943D639}"/>
              </a:ext>
            </a:extLst>
          </p:cNvPr>
          <p:cNvSpPr txBox="1"/>
          <p:nvPr/>
        </p:nvSpPr>
        <p:spPr>
          <a:xfrm>
            <a:off x="7728147" y="6268405"/>
            <a:ext cx="77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+mj-lt"/>
              </a:rPr>
              <a:t>Cost</a:t>
            </a:r>
          </a:p>
        </p:txBody>
      </p:sp>
      <p:grpSp>
        <p:nvGrpSpPr>
          <p:cNvPr id="1213" name="Group 1212">
            <a:extLst>
              <a:ext uri="{FF2B5EF4-FFF2-40B4-BE49-F238E27FC236}">
                <a16:creationId xmlns:a16="http://schemas.microsoft.com/office/drawing/2014/main" id="{829C379B-318D-1F2E-92EE-A5D0ECE9B631}"/>
              </a:ext>
            </a:extLst>
          </p:cNvPr>
          <p:cNvGrpSpPr/>
          <p:nvPr/>
        </p:nvGrpSpPr>
        <p:grpSpPr>
          <a:xfrm>
            <a:off x="7749256" y="6225572"/>
            <a:ext cx="915020" cy="515388"/>
            <a:chOff x="5967052" y="4083305"/>
            <a:chExt cx="915020" cy="515388"/>
          </a:xfrm>
        </p:grpSpPr>
        <p:sp>
          <p:nvSpPr>
            <p:cNvPr id="1214" name="Oval 1213">
              <a:extLst>
                <a:ext uri="{FF2B5EF4-FFF2-40B4-BE49-F238E27FC236}">
                  <a16:creationId xmlns:a16="http://schemas.microsoft.com/office/drawing/2014/main" id="{DF1A47F9-4EF0-2A4F-CBB4-8EFFC217EBE1}"/>
                </a:ext>
              </a:extLst>
            </p:cNvPr>
            <p:cNvSpPr/>
            <p:nvPr/>
          </p:nvSpPr>
          <p:spPr>
            <a:xfrm>
              <a:off x="6004092" y="4083305"/>
              <a:ext cx="515388" cy="515388"/>
            </a:xfrm>
            <a:prstGeom prst="ellipse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15" name="Straight Arrow Connector 1214">
              <a:extLst>
                <a:ext uri="{FF2B5EF4-FFF2-40B4-BE49-F238E27FC236}">
                  <a16:creationId xmlns:a16="http://schemas.microsoft.com/office/drawing/2014/main" id="{39470A91-E1A8-7D3A-2C61-3C722FC4A6AC}"/>
                </a:ext>
              </a:extLst>
            </p:cNvPr>
            <p:cNvCxnSpPr/>
            <p:nvPr/>
          </p:nvCxnSpPr>
          <p:spPr>
            <a:xfrm flipV="1">
              <a:off x="6519480" y="4149170"/>
              <a:ext cx="191829" cy="191829"/>
            </a:xfrm>
            <a:prstGeom prst="straightConnector1">
              <a:avLst/>
            </a:prstGeom>
            <a:ln w="6350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488D1434-7DAD-F7E5-E91F-C441750F4B40}"/>
                </a:ext>
              </a:extLst>
            </p:cNvPr>
            <p:cNvCxnSpPr>
              <a:cxnSpLocks/>
            </p:cNvCxnSpPr>
            <p:nvPr/>
          </p:nvCxnSpPr>
          <p:spPr>
            <a:xfrm>
              <a:off x="6519480" y="4340650"/>
              <a:ext cx="362592" cy="1042"/>
            </a:xfrm>
            <a:prstGeom prst="straightConnector1">
              <a:avLst/>
            </a:prstGeom>
            <a:ln w="6350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3" name="Straight Arrow Connector 3072">
              <a:extLst>
                <a:ext uri="{FF2B5EF4-FFF2-40B4-BE49-F238E27FC236}">
                  <a16:creationId xmlns:a16="http://schemas.microsoft.com/office/drawing/2014/main" id="{6262AA9E-B08B-3296-BD1A-CEA6C7FC36B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053" y="4337889"/>
              <a:ext cx="199701" cy="197901"/>
            </a:xfrm>
            <a:prstGeom prst="straightConnector1">
              <a:avLst/>
            </a:prstGeom>
            <a:ln w="6350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75" name="TextBox 3074">
              <a:extLst>
                <a:ext uri="{FF2B5EF4-FFF2-40B4-BE49-F238E27FC236}">
                  <a16:creationId xmlns:a16="http://schemas.microsoft.com/office/drawing/2014/main" id="{9EEB4CBE-631E-5D14-7696-9E2041A6531F}"/>
                </a:ext>
              </a:extLst>
            </p:cNvPr>
            <p:cNvSpPr txBox="1"/>
            <p:nvPr/>
          </p:nvSpPr>
          <p:spPr>
            <a:xfrm>
              <a:off x="5967052" y="4277993"/>
              <a:ext cx="657041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baseline="30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Benefit</a:t>
              </a:r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8A2D3A5D-1242-8926-6F34-B0C915DC8580}"/>
              </a:ext>
            </a:extLst>
          </p:cNvPr>
          <p:cNvGrpSpPr/>
          <p:nvPr/>
        </p:nvGrpSpPr>
        <p:grpSpPr>
          <a:xfrm>
            <a:off x="7785319" y="5614008"/>
            <a:ext cx="877980" cy="515388"/>
            <a:chOff x="5106939" y="5996013"/>
            <a:chExt cx="877980" cy="515388"/>
          </a:xfrm>
        </p:grpSpPr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6B7AB088-1FC1-6757-F3BD-9C9B533FC102}"/>
                </a:ext>
              </a:extLst>
            </p:cNvPr>
            <p:cNvSpPr/>
            <p:nvPr/>
          </p:nvSpPr>
          <p:spPr>
            <a:xfrm>
              <a:off x="5106939" y="5996013"/>
              <a:ext cx="515388" cy="515388"/>
            </a:xfrm>
            <a:prstGeom prst="ellipse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87" name="TextBox 3086">
              <a:extLst>
                <a:ext uri="{FF2B5EF4-FFF2-40B4-BE49-F238E27FC236}">
                  <a16:creationId xmlns:a16="http://schemas.microsoft.com/office/drawing/2014/main" id="{6B5041FA-855B-50BD-6166-F154EA88F3E7}"/>
                </a:ext>
              </a:extLst>
            </p:cNvPr>
            <p:cNvSpPr txBox="1"/>
            <p:nvPr/>
          </p:nvSpPr>
          <p:spPr>
            <a:xfrm>
              <a:off x="5122841" y="6123595"/>
              <a:ext cx="862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Cost</a:t>
              </a:r>
              <a:endParaRPr lang="en-US" sz="11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44F8C0CD-109E-DEC4-7615-25FEA884D641}"/>
              </a:ext>
            </a:extLst>
          </p:cNvPr>
          <p:cNvSpPr/>
          <p:nvPr/>
        </p:nvSpPr>
        <p:spPr>
          <a:xfrm>
            <a:off x="7705488" y="5517832"/>
            <a:ext cx="4417931" cy="12968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C20892-38E5-EBA9-D570-47B92F3A01E4}"/>
              </a:ext>
            </a:extLst>
          </p:cNvPr>
          <p:cNvCxnSpPr>
            <a:cxnSpLocks/>
          </p:cNvCxnSpPr>
          <p:nvPr/>
        </p:nvCxnSpPr>
        <p:spPr>
          <a:xfrm flipV="1">
            <a:off x="8291756" y="5703545"/>
            <a:ext cx="208275" cy="146130"/>
          </a:xfrm>
          <a:prstGeom prst="straightConnector1">
            <a:avLst/>
          </a:prstGeom>
          <a:ln>
            <a:solidFill>
              <a:srgbClr val="EF5A1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8501BF-70FC-7629-72FE-4E1064F7478A}"/>
              </a:ext>
            </a:extLst>
          </p:cNvPr>
          <p:cNvCxnSpPr>
            <a:cxnSpLocks/>
          </p:cNvCxnSpPr>
          <p:nvPr/>
        </p:nvCxnSpPr>
        <p:spPr>
          <a:xfrm>
            <a:off x="8282813" y="5872707"/>
            <a:ext cx="246968" cy="151559"/>
          </a:xfrm>
          <a:prstGeom prst="straightConnector1">
            <a:avLst/>
          </a:prstGeom>
          <a:ln>
            <a:solidFill>
              <a:srgbClr val="EF5A1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A5B33B-10E8-423D-1EAF-45386CEDA68A}"/>
              </a:ext>
            </a:extLst>
          </p:cNvPr>
          <p:cNvSpPr txBox="1"/>
          <p:nvPr/>
        </p:nvSpPr>
        <p:spPr>
          <a:xfrm>
            <a:off x="8482980" y="5564059"/>
            <a:ext cx="228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Development cost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A9BEC-406B-110B-7904-F15123157775}"/>
              </a:ext>
            </a:extLst>
          </p:cNvPr>
          <p:cNvSpPr txBox="1"/>
          <p:nvPr/>
        </p:nvSpPr>
        <p:spPr>
          <a:xfrm>
            <a:off x="8480764" y="5846727"/>
            <a:ext cx="3658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Testing &amp; Marketing expenses </a:t>
            </a:r>
            <a:r>
              <a:rPr lang="en-IN" sz="1200" dirty="0">
                <a:hlinkClick r:id="rId14"/>
              </a:rPr>
              <a:t>(1% of marketing budget)</a:t>
            </a:r>
            <a:endParaRPr lang="en-IN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9DB1F3-BC13-7DD0-6388-4D39BF59FD5B}"/>
              </a:ext>
            </a:extLst>
          </p:cNvPr>
          <p:cNvSpPr/>
          <p:nvPr/>
        </p:nvSpPr>
        <p:spPr>
          <a:xfrm>
            <a:off x="59400" y="5944910"/>
            <a:ext cx="2086641" cy="86097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7754EE-F6E2-61FE-DE1F-4DE3234723B5}"/>
              </a:ext>
            </a:extLst>
          </p:cNvPr>
          <p:cNvSpPr/>
          <p:nvPr/>
        </p:nvSpPr>
        <p:spPr>
          <a:xfrm>
            <a:off x="2254460" y="5944910"/>
            <a:ext cx="2086641" cy="86097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31FE68-6FE0-151E-8FE3-DDE2E709D437}"/>
              </a:ext>
            </a:extLst>
          </p:cNvPr>
          <p:cNvSpPr/>
          <p:nvPr/>
        </p:nvSpPr>
        <p:spPr>
          <a:xfrm>
            <a:off x="4414033" y="5944910"/>
            <a:ext cx="3226526" cy="8613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 dirty="0">
                <a:solidFill>
                  <a:schemeClr val="tx1"/>
                </a:solidFill>
              </a:rPr>
              <a:t>: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0" name="Picture 20">
            <a:extLst>
              <a:ext uri="{FF2B5EF4-FFF2-40B4-BE49-F238E27FC236}">
                <a16:creationId xmlns:a16="http://schemas.microsoft.com/office/drawing/2014/main" id="{1E526F3E-9847-F3D7-5E38-5F2750F8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219" y="5889468"/>
            <a:ext cx="250412" cy="2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quisition ">
            <a:extLst>
              <a:ext uri="{FF2B5EF4-FFF2-40B4-BE49-F238E27FC236}">
                <a16:creationId xmlns:a16="http://schemas.microsoft.com/office/drawing/2014/main" id="{E672172E-8FDA-638C-17CA-43FD912A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75" y="6225572"/>
            <a:ext cx="250413" cy="2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42E477-FFDE-90BF-709A-A748C4C52D04}"/>
              </a:ext>
            </a:extLst>
          </p:cNvPr>
          <p:cNvSpPr txBox="1"/>
          <p:nvPr/>
        </p:nvSpPr>
        <p:spPr>
          <a:xfrm>
            <a:off x="4630086" y="6212673"/>
            <a:ext cx="316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Quicker and cheaper onboarding of new users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A5B245-35AE-2E72-C219-F11767467DFC}"/>
              </a:ext>
            </a:extLst>
          </p:cNvPr>
          <p:cNvSpPr txBox="1"/>
          <p:nvPr/>
        </p:nvSpPr>
        <p:spPr>
          <a:xfrm>
            <a:off x="4645798" y="5919478"/>
            <a:ext cx="243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Competitive advantage:</a:t>
            </a:r>
          </a:p>
        </p:txBody>
      </p:sp>
      <p:pic>
        <p:nvPicPr>
          <p:cNvPr id="1030" name="Picture 6" descr="Penetration ">
            <a:extLst>
              <a:ext uri="{FF2B5EF4-FFF2-40B4-BE49-F238E27FC236}">
                <a16:creationId xmlns:a16="http://schemas.microsoft.com/office/drawing/2014/main" id="{F3D68E0E-8D55-877D-A6F8-4E570057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276" y="6518767"/>
            <a:ext cx="254612" cy="25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7750EB-1897-756C-1496-4625BF34B52E}"/>
              </a:ext>
            </a:extLst>
          </p:cNvPr>
          <p:cNvSpPr txBox="1"/>
          <p:nvPr/>
        </p:nvSpPr>
        <p:spPr>
          <a:xfrm>
            <a:off x="4642459" y="6486354"/>
            <a:ext cx="316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Higher penetration to non-users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88C620-231D-4F41-AD4D-F54F464B4BF6}"/>
              </a:ext>
            </a:extLst>
          </p:cNvPr>
          <p:cNvSpPr txBox="1"/>
          <p:nvPr/>
        </p:nvSpPr>
        <p:spPr>
          <a:xfrm>
            <a:off x="2497528" y="5937123"/>
            <a:ext cx="17788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tx1"/>
                </a:solidFill>
              </a:rPr>
              <a:t>Future Proofing: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41" name="Picture 30">
            <a:extLst>
              <a:ext uri="{FF2B5EF4-FFF2-40B4-BE49-F238E27FC236}">
                <a16:creationId xmlns:a16="http://schemas.microsoft.com/office/drawing/2014/main" id="{A1D5D2B4-8031-7927-0D06-849D147DF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50" y="5871824"/>
            <a:ext cx="314484" cy="31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7531E49-361B-E803-3509-98E493BEB12B}"/>
              </a:ext>
            </a:extLst>
          </p:cNvPr>
          <p:cNvSpPr txBox="1"/>
          <p:nvPr/>
        </p:nvSpPr>
        <p:spPr>
          <a:xfrm>
            <a:off x="247642" y="5931243"/>
            <a:ext cx="20922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solidFill>
                  <a:schemeClr val="tx1"/>
                </a:solidFill>
              </a:rPr>
              <a:t>Scalability score</a:t>
            </a:r>
            <a:r>
              <a:rPr lang="en-IN" sz="1100" b="1" dirty="0"/>
              <a:t>*</a:t>
            </a:r>
            <a:r>
              <a:rPr lang="en-IN" sz="1100" b="1" dirty="0">
                <a:solidFill>
                  <a:schemeClr val="tx1"/>
                </a:solidFill>
              </a:rPr>
              <a:t> (Appendix)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Resize ">
            <a:extLst>
              <a:ext uri="{FF2B5EF4-FFF2-40B4-BE49-F238E27FC236}">
                <a16:creationId xmlns:a16="http://schemas.microsoft.com/office/drawing/2014/main" id="{25AB68C1-0091-6923-7E83-611D9F343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6" y="5905506"/>
            <a:ext cx="218336" cy="2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D2B2578-DDD4-FF30-C9EB-1638514B16FB}"/>
              </a:ext>
            </a:extLst>
          </p:cNvPr>
          <p:cNvSpPr txBox="1"/>
          <p:nvPr/>
        </p:nvSpPr>
        <p:spPr>
          <a:xfrm>
            <a:off x="2283728" y="6330844"/>
            <a:ext cx="2166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Annual growth rate of active social media users(networking)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8B602-0F8D-AFB8-E51D-59695DA89F26}"/>
              </a:ext>
            </a:extLst>
          </p:cNvPr>
          <p:cNvSpPr txBox="1"/>
          <p:nvPr/>
        </p:nvSpPr>
        <p:spPr>
          <a:xfrm>
            <a:off x="2778681" y="6106653"/>
            <a:ext cx="92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4.2%</a:t>
            </a:r>
          </a:p>
        </p:txBody>
      </p:sp>
      <p:pic>
        <p:nvPicPr>
          <p:cNvPr id="60" name="Picture 12" descr="Star ">
            <a:extLst>
              <a:ext uri="{FF2B5EF4-FFF2-40B4-BE49-F238E27FC236}">
                <a16:creationId xmlns:a16="http://schemas.microsoft.com/office/drawing/2014/main" id="{B3D1E78C-DC9A-DF14-B1E5-02BB5E412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7" y="6268405"/>
            <a:ext cx="440416" cy="4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Star ">
            <a:extLst>
              <a:ext uri="{FF2B5EF4-FFF2-40B4-BE49-F238E27FC236}">
                <a16:creationId xmlns:a16="http://schemas.microsoft.com/office/drawing/2014/main" id="{B4309CA6-CF1B-A696-875A-8549E12DA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9" y="6269464"/>
            <a:ext cx="440416" cy="4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Star ">
            <a:extLst>
              <a:ext uri="{FF2B5EF4-FFF2-40B4-BE49-F238E27FC236}">
                <a16:creationId xmlns:a16="http://schemas.microsoft.com/office/drawing/2014/main" id="{A26729DF-F2EB-4B8B-BB1A-C608DA85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33" y="6262709"/>
            <a:ext cx="440416" cy="4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ating ">
            <a:extLst>
              <a:ext uri="{FF2B5EF4-FFF2-40B4-BE49-F238E27FC236}">
                <a16:creationId xmlns:a16="http://schemas.microsoft.com/office/drawing/2014/main" id="{C1250BB5-0246-299B-790E-3C0A4D40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853" y="6266554"/>
            <a:ext cx="436571" cy="43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F758DD3D-5BEC-6619-FFAF-D2D5B4F71714}"/>
              </a:ext>
            </a:extLst>
          </p:cNvPr>
          <p:cNvSpPr txBox="1"/>
          <p:nvPr/>
        </p:nvSpPr>
        <p:spPr>
          <a:xfrm>
            <a:off x="9665783" y="5564059"/>
            <a:ext cx="242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(2-3 L/month) </a:t>
            </a:r>
            <a:r>
              <a:rPr lang="en-IN" sz="1200" dirty="0">
                <a:hlinkClick r:id="rId22"/>
              </a:rPr>
              <a:t>Reference</a:t>
            </a:r>
            <a:endParaRPr lang="en-IN" sz="12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681564-883B-3A23-F6C2-C2B1516EEC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03" y="1540240"/>
            <a:ext cx="2301825" cy="4092133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11919400-A1D5-B4CC-ABE6-E31E782549B4}"/>
              </a:ext>
            </a:extLst>
          </p:cNvPr>
          <p:cNvSpPr/>
          <p:nvPr/>
        </p:nvSpPr>
        <p:spPr>
          <a:xfrm>
            <a:off x="2275469" y="3171803"/>
            <a:ext cx="231724" cy="284082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7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278B69-1970-FC22-AB4A-45373AE20FE5}"/>
              </a:ext>
            </a:extLst>
          </p:cNvPr>
          <p:cNvSpPr/>
          <p:nvPr/>
        </p:nvSpPr>
        <p:spPr>
          <a:xfrm>
            <a:off x="0" y="0"/>
            <a:ext cx="12192000" cy="283029"/>
          </a:xfrm>
          <a:prstGeom prst="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Idea #3: Indirect Onboarding of Users | Driver: Shopsy | Reseller activation: Acquisition | Different reseller profiles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2F549-34BC-FDF7-47BA-F2A79D6E9AB8}"/>
              </a:ext>
            </a:extLst>
          </p:cNvPr>
          <p:cNvGrpSpPr/>
          <p:nvPr/>
        </p:nvGrpSpPr>
        <p:grpSpPr>
          <a:xfrm>
            <a:off x="69329" y="413658"/>
            <a:ext cx="12053342" cy="1867343"/>
            <a:chOff x="69329" y="413658"/>
            <a:chExt cx="12053342" cy="18673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B5DA7E0-6877-3F61-4151-89283256FD8C}"/>
                </a:ext>
              </a:extLst>
            </p:cNvPr>
            <p:cNvSpPr/>
            <p:nvPr/>
          </p:nvSpPr>
          <p:spPr>
            <a:xfrm>
              <a:off x="85060" y="511629"/>
              <a:ext cx="3191540" cy="141514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AEE2D8-852E-9E1A-85D0-7F8E5FE9840F}"/>
                </a:ext>
              </a:extLst>
            </p:cNvPr>
            <p:cNvSpPr/>
            <p:nvPr/>
          </p:nvSpPr>
          <p:spPr>
            <a:xfrm>
              <a:off x="750101" y="413658"/>
              <a:ext cx="1861457" cy="195942"/>
            </a:xfrm>
            <a:prstGeom prst="roundRect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</a:rPr>
                <a:t>Who’s the buyer ?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F3EC28E-A957-9F76-0D4B-3AAFADFBC73F}"/>
                </a:ext>
              </a:extLst>
            </p:cNvPr>
            <p:cNvSpPr/>
            <p:nvPr/>
          </p:nvSpPr>
          <p:spPr>
            <a:xfrm>
              <a:off x="69329" y="2011306"/>
              <a:ext cx="12053342" cy="269695"/>
            </a:xfrm>
            <a:prstGeom prst="roundRect">
              <a:avLst/>
            </a:prstGeom>
            <a:solidFill>
              <a:srgbClr val="EF5A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00" b="1" dirty="0">
                  <a:solidFill>
                    <a:schemeClr val="bg1"/>
                  </a:solidFill>
                </a:rPr>
                <a:t>Benchmark: </a:t>
              </a:r>
              <a:r>
                <a:rPr lang="en-IN" sz="1300" dirty="0">
                  <a:solidFill>
                    <a:schemeClr val="bg1"/>
                  </a:solidFill>
                </a:rPr>
                <a:t>Meesho | </a:t>
              </a:r>
              <a:r>
                <a:rPr lang="en-IN" sz="1300" b="1" dirty="0">
                  <a:solidFill>
                    <a:schemeClr val="bg1"/>
                  </a:solidFill>
                </a:rPr>
                <a:t>Improvisation: </a:t>
              </a:r>
              <a:r>
                <a:rPr lang="en-IN" sz="1300" dirty="0">
                  <a:solidFill>
                    <a:schemeClr val="bg1"/>
                  </a:solidFill>
                </a:rPr>
                <a:t>The “Tupperware” model | </a:t>
              </a:r>
              <a:r>
                <a:rPr lang="en-IN" sz="1300" b="1" dirty="0">
                  <a:solidFill>
                    <a:schemeClr val="bg1"/>
                  </a:solidFill>
                </a:rPr>
                <a:t>Market: </a:t>
              </a:r>
              <a:r>
                <a:rPr lang="en-IN" sz="1300" b="1" i="1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$7 Billion by 2025</a:t>
              </a:r>
              <a:r>
                <a:rPr lang="en-IN" sz="1300" b="1" i="1" dirty="0">
                  <a:solidFill>
                    <a:schemeClr val="bg1"/>
                  </a:solidFill>
                </a:rPr>
                <a:t> </a:t>
              </a:r>
              <a:r>
                <a:rPr lang="en-IN" sz="1300" dirty="0">
                  <a:solidFill>
                    <a:schemeClr val="bg1"/>
                  </a:solidFill>
                </a:rPr>
                <a:t>| Hence, creating a holistic resellers ecosystem is the key to penetrate this market</a:t>
              </a:r>
              <a:endParaRPr lang="en-US" sz="1300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0B3146-B9D2-387E-46D8-36E68F20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3" y="642462"/>
            <a:ext cx="368595" cy="36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4577BD-9416-7EDD-52BB-93ED352571ED}"/>
              </a:ext>
            </a:extLst>
          </p:cNvPr>
          <p:cNvSpPr txBox="1"/>
          <p:nvPr/>
        </p:nvSpPr>
        <p:spPr>
          <a:xfrm>
            <a:off x="527008" y="595926"/>
            <a:ext cx="293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Smitha (34): Security Guard at TAPMI </a:t>
            </a:r>
          </a:p>
          <a:p>
            <a:r>
              <a:rPr lang="en-IN" sz="1200" dirty="0"/>
              <a:t>Lives in Udupi. 10</a:t>
            </a:r>
            <a:r>
              <a:rPr lang="en-IN" sz="1200" baseline="30000" dirty="0"/>
              <a:t>th</a:t>
            </a:r>
            <a:r>
              <a:rPr lang="en-IN" sz="1200" dirty="0"/>
              <a:t> pass, has smartphone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1C140-EF4B-B4D6-244B-A7BCCFAFA47D}"/>
              </a:ext>
            </a:extLst>
          </p:cNvPr>
          <p:cNvGrpSpPr/>
          <p:nvPr/>
        </p:nvGrpSpPr>
        <p:grpSpPr>
          <a:xfrm>
            <a:off x="161909" y="1157244"/>
            <a:ext cx="63796" cy="611542"/>
            <a:chOff x="247017" y="1187302"/>
            <a:chExt cx="63796" cy="61154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78C6F1-DEF7-0B20-BB36-3A926318F442}"/>
                </a:ext>
              </a:extLst>
            </p:cNvPr>
            <p:cNvSpPr/>
            <p:nvPr/>
          </p:nvSpPr>
          <p:spPr>
            <a:xfrm>
              <a:off x="247017" y="1187302"/>
              <a:ext cx="63796" cy="637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ACC735-37E1-A542-EA75-1621814A4FCE}"/>
                </a:ext>
              </a:extLst>
            </p:cNvPr>
            <p:cNvSpPr/>
            <p:nvPr/>
          </p:nvSpPr>
          <p:spPr>
            <a:xfrm>
              <a:off x="247017" y="1369884"/>
              <a:ext cx="63796" cy="637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E860A9-C1F7-984D-5C85-E0859D27CEC4}"/>
                </a:ext>
              </a:extLst>
            </p:cNvPr>
            <p:cNvSpPr/>
            <p:nvPr/>
          </p:nvSpPr>
          <p:spPr>
            <a:xfrm>
              <a:off x="247017" y="1552466"/>
              <a:ext cx="63796" cy="637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A0EE62-0E7E-BAA5-4CCB-D0B84320B4C6}"/>
                </a:ext>
              </a:extLst>
            </p:cNvPr>
            <p:cNvSpPr/>
            <p:nvPr/>
          </p:nvSpPr>
          <p:spPr>
            <a:xfrm>
              <a:off x="247017" y="1735048"/>
              <a:ext cx="63796" cy="637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B36FF4-6FD6-010E-A022-19A7ACF8685F}"/>
              </a:ext>
            </a:extLst>
          </p:cNvPr>
          <p:cNvSpPr txBox="1"/>
          <p:nvPr/>
        </p:nvSpPr>
        <p:spPr>
          <a:xfrm>
            <a:off x="211504" y="1052156"/>
            <a:ext cx="3346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Buys apparels &amp; other from local stores in cash</a:t>
            </a:r>
          </a:p>
          <a:p>
            <a:r>
              <a:rPr lang="en-IN" sz="1200" dirty="0"/>
              <a:t>Never used Ecommerce, no intentions in future</a:t>
            </a:r>
          </a:p>
          <a:p>
            <a:r>
              <a:rPr lang="en-IN" sz="1200" dirty="0"/>
              <a:t>Trust issues, Complicated apps, price sensitive</a:t>
            </a:r>
          </a:p>
          <a:p>
            <a:r>
              <a:rPr lang="en-IN" sz="1200" dirty="0"/>
              <a:t>Use WhatsApp, part of groups &amp; communities</a:t>
            </a:r>
            <a:endParaRPr lang="en-US" sz="1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599D9A-EEC2-B0DC-D6A4-EA3A1D089229}"/>
              </a:ext>
            </a:extLst>
          </p:cNvPr>
          <p:cNvGrpSpPr/>
          <p:nvPr/>
        </p:nvGrpSpPr>
        <p:grpSpPr>
          <a:xfrm>
            <a:off x="3509969" y="400687"/>
            <a:ext cx="3191540" cy="1513113"/>
            <a:chOff x="85060" y="413658"/>
            <a:chExt cx="3191540" cy="151311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861578D-71FA-BCD0-575D-B6CAEFEC7194}"/>
                </a:ext>
              </a:extLst>
            </p:cNvPr>
            <p:cNvSpPr/>
            <p:nvPr/>
          </p:nvSpPr>
          <p:spPr>
            <a:xfrm>
              <a:off x="85060" y="511629"/>
              <a:ext cx="3191540" cy="141514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E5CFA7-755C-547D-A005-624802D3EF0A}"/>
                </a:ext>
              </a:extLst>
            </p:cNvPr>
            <p:cNvSpPr/>
            <p:nvPr/>
          </p:nvSpPr>
          <p:spPr>
            <a:xfrm>
              <a:off x="750101" y="413658"/>
              <a:ext cx="1861457" cy="195942"/>
            </a:xfrm>
            <a:prstGeom prst="roundRect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</a:rPr>
                <a:t>Indirect Onboarding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887A76E-A1A2-82F3-0049-DB4D354B2E45}"/>
              </a:ext>
            </a:extLst>
          </p:cNvPr>
          <p:cNvSpPr txBox="1"/>
          <p:nvPr/>
        </p:nvSpPr>
        <p:spPr>
          <a:xfrm>
            <a:off x="3637244" y="1026959"/>
            <a:ext cx="3346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For: </a:t>
            </a:r>
            <a:r>
              <a:rPr lang="en-IN" sz="1200" dirty="0"/>
              <a:t>People use internet but not ecommerce</a:t>
            </a:r>
            <a:endParaRPr lang="en-IN" sz="1200" b="1" dirty="0"/>
          </a:p>
          <a:p>
            <a:r>
              <a:rPr lang="en-IN" sz="1200" b="1" dirty="0"/>
              <a:t>For: </a:t>
            </a:r>
            <a:r>
              <a:rPr lang="en-IN" sz="1200" dirty="0"/>
              <a:t>Who trust friends and families to buy from</a:t>
            </a:r>
            <a:endParaRPr lang="en-IN" sz="1200" b="1" dirty="0"/>
          </a:p>
          <a:p>
            <a:r>
              <a:rPr lang="en-IN" sz="1200" b="1" dirty="0"/>
              <a:t>Through: </a:t>
            </a:r>
            <a:r>
              <a:rPr lang="en-IN" sz="1200" dirty="0"/>
              <a:t>local trustworthy retailers on Shopsy</a:t>
            </a:r>
          </a:p>
          <a:p>
            <a:r>
              <a:rPr lang="en-IN" sz="1200" b="1" dirty="0"/>
              <a:t>Through: </a:t>
            </a:r>
            <a:r>
              <a:rPr lang="en-IN" sz="1200" dirty="0"/>
              <a:t>Maintaining the buyer status quo</a:t>
            </a:r>
            <a:endParaRPr lang="en-US" sz="12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82DE5A-0EA8-E1C1-B0DD-DB80BDEC61D2}"/>
              </a:ext>
            </a:extLst>
          </p:cNvPr>
          <p:cNvGrpSpPr/>
          <p:nvPr/>
        </p:nvGrpSpPr>
        <p:grpSpPr>
          <a:xfrm>
            <a:off x="3581399" y="1126595"/>
            <a:ext cx="63796" cy="611542"/>
            <a:chOff x="247017" y="1187302"/>
            <a:chExt cx="63796" cy="61154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D667A9-945D-4DC4-9B1C-784D91126F8A}"/>
                </a:ext>
              </a:extLst>
            </p:cNvPr>
            <p:cNvSpPr/>
            <p:nvPr/>
          </p:nvSpPr>
          <p:spPr>
            <a:xfrm>
              <a:off x="247017" y="1187302"/>
              <a:ext cx="63796" cy="637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B0E71-6332-4783-A9BC-77140A1DB5BE}"/>
                </a:ext>
              </a:extLst>
            </p:cNvPr>
            <p:cNvSpPr/>
            <p:nvPr/>
          </p:nvSpPr>
          <p:spPr>
            <a:xfrm>
              <a:off x="247017" y="1369884"/>
              <a:ext cx="63796" cy="637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A9599F-6C54-357F-6E90-451923B5181D}"/>
                </a:ext>
              </a:extLst>
            </p:cNvPr>
            <p:cNvSpPr/>
            <p:nvPr/>
          </p:nvSpPr>
          <p:spPr>
            <a:xfrm>
              <a:off x="247017" y="1552466"/>
              <a:ext cx="63796" cy="637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2B46E80-ACBB-05C3-1D7C-5E3E1A80D721}"/>
                </a:ext>
              </a:extLst>
            </p:cNvPr>
            <p:cNvSpPr/>
            <p:nvPr/>
          </p:nvSpPr>
          <p:spPr>
            <a:xfrm>
              <a:off x="247017" y="1735048"/>
              <a:ext cx="63796" cy="637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90A4F9-EA81-CCC8-FFFD-01BC4FE64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183" y="698023"/>
            <a:ext cx="791633" cy="3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A8E147-661B-670F-EFF1-8475DDCC3B00}"/>
              </a:ext>
            </a:extLst>
          </p:cNvPr>
          <p:cNvSpPr txBox="1"/>
          <p:nvPr/>
        </p:nvSpPr>
        <p:spPr>
          <a:xfrm>
            <a:off x="3645195" y="712796"/>
            <a:ext cx="20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Indirect Onboarding through</a:t>
            </a:r>
            <a:endParaRPr lang="en-US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F4D294-612B-AD1A-7A98-D93F4B0F38CB}"/>
              </a:ext>
            </a:extLst>
          </p:cNvPr>
          <p:cNvCxnSpPr>
            <a:cxnSpLocks/>
          </p:cNvCxnSpPr>
          <p:nvPr/>
        </p:nvCxnSpPr>
        <p:spPr>
          <a:xfrm>
            <a:off x="3276600" y="1219200"/>
            <a:ext cx="233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4CB349-8554-957B-803D-874C96822E90}"/>
              </a:ext>
            </a:extLst>
          </p:cNvPr>
          <p:cNvCxnSpPr>
            <a:cxnSpLocks/>
          </p:cNvCxnSpPr>
          <p:nvPr/>
        </p:nvCxnSpPr>
        <p:spPr>
          <a:xfrm>
            <a:off x="6701508" y="1259964"/>
            <a:ext cx="233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76396C-DD6D-868E-5A81-10DDD53B95C5}"/>
              </a:ext>
            </a:extLst>
          </p:cNvPr>
          <p:cNvGrpSpPr/>
          <p:nvPr/>
        </p:nvGrpSpPr>
        <p:grpSpPr>
          <a:xfrm>
            <a:off x="6934876" y="401061"/>
            <a:ext cx="5153311" cy="1513113"/>
            <a:chOff x="85060" y="413658"/>
            <a:chExt cx="3191540" cy="151311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FAB58A5-B167-B58A-F1B4-CFA484D0485A}"/>
                </a:ext>
              </a:extLst>
            </p:cNvPr>
            <p:cNvSpPr/>
            <p:nvPr/>
          </p:nvSpPr>
          <p:spPr>
            <a:xfrm>
              <a:off x="85060" y="511629"/>
              <a:ext cx="3191540" cy="141514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DDE315B-49C0-46E9-8799-A2A6E3C4EFCA}"/>
                </a:ext>
              </a:extLst>
            </p:cNvPr>
            <p:cNvSpPr/>
            <p:nvPr/>
          </p:nvSpPr>
          <p:spPr>
            <a:xfrm>
              <a:off x="750101" y="413658"/>
              <a:ext cx="1861457" cy="195942"/>
            </a:xfrm>
            <a:prstGeom prst="roundRect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</a:rPr>
                <a:t>What’s the idea?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768EAFF-1CA7-5C3F-1B1F-90FE67C86CE5}"/>
              </a:ext>
            </a:extLst>
          </p:cNvPr>
          <p:cNvSpPr txBox="1"/>
          <p:nvPr/>
        </p:nvSpPr>
        <p:spPr>
          <a:xfrm>
            <a:off x="7410603" y="631516"/>
            <a:ext cx="4600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b="1" dirty="0"/>
              <a:t>Reseller Acquisition </a:t>
            </a:r>
            <a:r>
              <a:rPr lang="en-IN" sz="1400" dirty="0"/>
              <a:t>through employment programs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6167C8-DFAE-E08E-E03C-8F470AE9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27" y="655123"/>
            <a:ext cx="284230" cy="28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5BD78C2-6600-2314-4FA6-DB6B79CFB868}"/>
              </a:ext>
            </a:extLst>
          </p:cNvPr>
          <p:cNvSpPr txBox="1"/>
          <p:nvPr/>
        </p:nvSpPr>
        <p:spPr>
          <a:xfrm>
            <a:off x="7395830" y="1485446"/>
            <a:ext cx="462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b="1" dirty="0"/>
              <a:t>Reseller Engagement </a:t>
            </a:r>
            <a:r>
              <a:rPr lang="en-IN" sz="1400" dirty="0"/>
              <a:t>through Shopsy Community feature </a:t>
            </a:r>
            <a:endParaRPr lang="en-US" sz="14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41FCE19-5B2F-2694-599C-9D68665D5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68" y="1042881"/>
            <a:ext cx="312653" cy="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ABE0CA2-B218-0949-BA22-4589225FE03E}"/>
              </a:ext>
            </a:extLst>
          </p:cNvPr>
          <p:cNvSpPr/>
          <p:nvPr/>
        </p:nvSpPr>
        <p:spPr>
          <a:xfrm>
            <a:off x="69329" y="2462765"/>
            <a:ext cx="12053342" cy="430379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E49B6E-0D1D-2838-881A-A329D609BE08}"/>
              </a:ext>
            </a:extLst>
          </p:cNvPr>
          <p:cNvSpPr txBox="1"/>
          <p:nvPr/>
        </p:nvSpPr>
        <p:spPr>
          <a:xfrm>
            <a:off x="7410603" y="930969"/>
            <a:ext cx="46003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b="1" dirty="0"/>
              <a:t>Reseller Education &amp; Readiness Program </a:t>
            </a:r>
            <a:r>
              <a:rPr lang="en-IN" sz="1400" dirty="0"/>
              <a:t>through Shopsy Academy</a:t>
            </a:r>
            <a:endParaRPr lang="en-IN" sz="1400" b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9F761CE-2C69-FF79-8453-63CB2D4E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974" y="1438742"/>
            <a:ext cx="342810" cy="34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4F4825-6524-E192-DBBE-047A67A55E7E}"/>
              </a:ext>
            </a:extLst>
          </p:cNvPr>
          <p:cNvSpPr/>
          <p:nvPr/>
        </p:nvSpPr>
        <p:spPr>
          <a:xfrm>
            <a:off x="784927" y="2551481"/>
            <a:ext cx="3248592" cy="234387"/>
          </a:xfrm>
          <a:prstGeom prst="round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Target Resellers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1B634FA-111E-FA2F-FE40-80FEF8FEAA7E}"/>
              </a:ext>
            </a:extLst>
          </p:cNvPr>
          <p:cNvSpPr/>
          <p:nvPr/>
        </p:nvSpPr>
        <p:spPr>
          <a:xfrm>
            <a:off x="5165270" y="2364794"/>
            <a:ext cx="1861457" cy="195942"/>
          </a:xfrm>
          <a:prstGeom prst="round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Reseller Acquisition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29D62758-DBDD-6FE2-F973-BE079594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" y="3037494"/>
            <a:ext cx="699867" cy="6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24227271-E02F-54C6-650A-CF66C1B4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7" y="4304057"/>
            <a:ext cx="769854" cy="76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93737C8C-B18B-F0D5-BB88-60619A29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1" y="5742207"/>
            <a:ext cx="555644" cy="55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DACC79-73F7-96F6-9003-554975FF85E1}"/>
              </a:ext>
            </a:extLst>
          </p:cNvPr>
          <p:cNvSpPr txBox="1"/>
          <p:nvPr/>
        </p:nvSpPr>
        <p:spPr>
          <a:xfrm>
            <a:off x="800658" y="2831665"/>
            <a:ext cx="3232862" cy="12618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12</a:t>
            </a:r>
            <a:r>
              <a:rPr lang="en-US" sz="1600" b="1" baseline="30000" dirty="0"/>
              <a:t>th</a:t>
            </a:r>
            <a:r>
              <a:rPr lang="en-US" sz="1600" b="1" dirty="0"/>
              <a:t> / College pass-out girls</a:t>
            </a:r>
          </a:p>
          <a:p>
            <a:pPr algn="just"/>
            <a:r>
              <a:rPr lang="en-US" sz="1200" b="1" dirty="0"/>
              <a:t>- </a:t>
            </a:r>
            <a:r>
              <a:rPr lang="en-US" sz="1200" dirty="0"/>
              <a:t>Basic smartphone knowledge</a:t>
            </a:r>
          </a:p>
          <a:p>
            <a:pPr algn="just"/>
            <a:r>
              <a:rPr lang="en-US" sz="1200" b="1" dirty="0"/>
              <a:t>- </a:t>
            </a:r>
            <a:r>
              <a:rPr lang="en-US" sz="1200" dirty="0"/>
              <a:t>Not allowed to take an office job</a:t>
            </a:r>
          </a:p>
          <a:p>
            <a:pPr algn="just"/>
            <a:r>
              <a:rPr lang="en-US" sz="1200" b="1" dirty="0"/>
              <a:t>- </a:t>
            </a:r>
            <a:r>
              <a:rPr lang="en-US" sz="1200" dirty="0"/>
              <a:t>Good understanding of Apparels, Cosmetics and Fashion products (most sold category in Tier 2,3 &amp; 3+)</a:t>
            </a:r>
            <a:endParaRPr lang="en-US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1AAFF3-663C-0462-E999-2E13948CE9E2}"/>
              </a:ext>
            </a:extLst>
          </p:cNvPr>
          <p:cNvSpPr txBox="1"/>
          <p:nvPr/>
        </p:nvSpPr>
        <p:spPr>
          <a:xfrm>
            <a:off x="805247" y="4148585"/>
            <a:ext cx="3232862" cy="12541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550" b="1" dirty="0"/>
              <a:t>Housewives looking for part-time gig</a:t>
            </a:r>
          </a:p>
          <a:p>
            <a:pPr algn="just"/>
            <a:r>
              <a:rPr lang="en-US" sz="1200" b="1" dirty="0"/>
              <a:t>- 9 million women entrepreneurs</a:t>
            </a:r>
            <a:r>
              <a:rPr lang="en-US" sz="1200" dirty="0"/>
              <a:t> on Meesho saw </a:t>
            </a:r>
            <a:r>
              <a:rPr lang="en-US" sz="1200" b="1" dirty="0"/>
              <a:t>2.5X Y-O-Y growth</a:t>
            </a:r>
          </a:p>
          <a:p>
            <a:pPr algn="just"/>
            <a:r>
              <a:rPr lang="en-US" sz="1200" dirty="0"/>
              <a:t>- Active women communities/WhatsApp groups</a:t>
            </a:r>
          </a:p>
          <a:p>
            <a:pPr algn="just"/>
            <a:r>
              <a:rPr lang="en-US" sz="1200" b="1" dirty="0"/>
              <a:t>- </a:t>
            </a:r>
            <a:r>
              <a:rPr lang="en-US" sz="1200" dirty="0"/>
              <a:t>Has holistic knowledge of the localities and its preferences for all category of users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DC85E9-77CA-3F4A-D05B-18C444AC3C75}"/>
              </a:ext>
            </a:extLst>
          </p:cNvPr>
          <p:cNvSpPr txBox="1"/>
          <p:nvPr/>
        </p:nvSpPr>
        <p:spPr>
          <a:xfrm>
            <a:off x="800657" y="5462652"/>
            <a:ext cx="3232862" cy="12618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Local Retailers</a:t>
            </a:r>
          </a:p>
          <a:p>
            <a:pPr algn="just"/>
            <a:r>
              <a:rPr lang="en-US" sz="1200" b="1" dirty="0"/>
              <a:t>- </a:t>
            </a:r>
            <a:r>
              <a:rPr lang="en-US" sz="1200" dirty="0"/>
              <a:t>Local trusted retailers are #1 trust markers when it comes to shopping (primary research)</a:t>
            </a:r>
          </a:p>
          <a:p>
            <a:pPr algn="just"/>
            <a:r>
              <a:rPr lang="en-US" sz="1200" dirty="0"/>
              <a:t>- Retailers in tier 3 &amp; 3+ town lack variety and quality products that Shopsy could provide them</a:t>
            </a:r>
          </a:p>
          <a:p>
            <a:pPr algn="just"/>
            <a:r>
              <a:rPr lang="en-US" sz="1200" b="1" dirty="0"/>
              <a:t>-  </a:t>
            </a:r>
            <a:r>
              <a:rPr lang="en-US" sz="1200" dirty="0"/>
              <a:t>Retailers have high footfall during festivals</a:t>
            </a:r>
            <a:endParaRPr lang="en-US" sz="1200" b="1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0530A8-85D3-601B-7923-D5D19A85E5C0}"/>
              </a:ext>
            </a:extLst>
          </p:cNvPr>
          <p:cNvCxnSpPr>
            <a:stCxn id="42" idx="3"/>
          </p:cNvCxnSpPr>
          <p:nvPr/>
        </p:nvCxnSpPr>
        <p:spPr>
          <a:xfrm>
            <a:off x="4033520" y="3462607"/>
            <a:ext cx="4876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DC6857F-0826-5D0C-1931-EACC0EA09652}"/>
              </a:ext>
            </a:extLst>
          </p:cNvPr>
          <p:cNvCxnSpPr/>
          <p:nvPr/>
        </p:nvCxnSpPr>
        <p:spPr>
          <a:xfrm>
            <a:off x="4033520" y="4775679"/>
            <a:ext cx="4876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A058587-75A7-E580-9687-4154752BCF54}"/>
              </a:ext>
            </a:extLst>
          </p:cNvPr>
          <p:cNvCxnSpPr/>
          <p:nvPr/>
        </p:nvCxnSpPr>
        <p:spPr>
          <a:xfrm>
            <a:off x="4033520" y="6088751"/>
            <a:ext cx="4876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FE4E10F-5E8E-A99F-FFC4-D27ED1928635}"/>
              </a:ext>
            </a:extLst>
          </p:cNvPr>
          <p:cNvSpPr/>
          <p:nvPr/>
        </p:nvSpPr>
        <p:spPr>
          <a:xfrm>
            <a:off x="4521200" y="2831665"/>
            <a:ext cx="7508890" cy="12662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8F7A0B8-7F67-7FA7-A060-A3162BF9B775}"/>
              </a:ext>
            </a:extLst>
          </p:cNvPr>
          <p:cNvSpPr/>
          <p:nvPr/>
        </p:nvSpPr>
        <p:spPr>
          <a:xfrm>
            <a:off x="7297538" y="2529440"/>
            <a:ext cx="1956214" cy="255847"/>
          </a:xfrm>
          <a:prstGeom prst="round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Acquisition Techniques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5" name="Picture 10">
            <a:extLst>
              <a:ext uri="{FF2B5EF4-FFF2-40B4-BE49-F238E27FC236}">
                <a16:creationId xmlns:a16="http://schemas.microsoft.com/office/drawing/2014/main" id="{A10C38B6-77CF-7BA8-58D2-6E7D644A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35" y="3008552"/>
            <a:ext cx="364931" cy="3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647C40CC-C827-4CDF-CE92-ED996D765A35}"/>
              </a:ext>
            </a:extLst>
          </p:cNvPr>
          <p:cNvSpPr txBox="1"/>
          <p:nvPr/>
        </p:nvSpPr>
        <p:spPr>
          <a:xfrm>
            <a:off x="5105738" y="2896721"/>
            <a:ext cx="6905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School and College events where Flipkart can take workshops and promote women entrepreneurship by spreading awareness about the smart work from home earning way by using cell phone &amp; internet</a:t>
            </a:r>
            <a:endParaRPr lang="en-US" sz="14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25B80C2-F27A-9844-CD00-82D164667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90" y="3586233"/>
            <a:ext cx="405420" cy="4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503C5BE9-47DB-75B1-1DCD-C1EC53E58E56}"/>
              </a:ext>
            </a:extLst>
          </p:cNvPr>
          <p:cNvSpPr txBox="1"/>
          <p:nvPr/>
        </p:nvSpPr>
        <p:spPr>
          <a:xfrm>
            <a:off x="5105738" y="3663121"/>
            <a:ext cx="6752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Targeted Advertisement on Social Media platforms like Facebook and Instagram  </a:t>
            </a:r>
            <a:endParaRPr lang="en-US" sz="14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6FF2794-337A-239E-0FC6-23408D5ECEB8}"/>
              </a:ext>
            </a:extLst>
          </p:cNvPr>
          <p:cNvSpPr/>
          <p:nvPr/>
        </p:nvSpPr>
        <p:spPr>
          <a:xfrm>
            <a:off x="4521200" y="4136568"/>
            <a:ext cx="7508890" cy="12662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61C02B0-711D-FCB6-1359-42CAA121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90" y="4280807"/>
            <a:ext cx="408177" cy="40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AAC28705-831D-D45E-A108-3142FAA54519}"/>
              </a:ext>
            </a:extLst>
          </p:cNvPr>
          <p:cNvSpPr txBox="1"/>
          <p:nvPr/>
        </p:nvSpPr>
        <p:spPr>
          <a:xfrm>
            <a:off x="5105738" y="4156151"/>
            <a:ext cx="6905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b="1" dirty="0"/>
              <a:t>Shopsy Wonder Women </a:t>
            </a:r>
            <a:r>
              <a:rPr lang="en-IN" sz="1400" dirty="0"/>
              <a:t>could be introduced. The resellers would be given referral bonus once they onboard another reseller on the app and they can build their own community of resellers</a:t>
            </a:r>
            <a:endParaRPr 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EB1F95B-FB85-7A37-9185-178EFCA1393E}"/>
              </a:ext>
            </a:extLst>
          </p:cNvPr>
          <p:cNvSpPr txBox="1"/>
          <p:nvPr/>
        </p:nvSpPr>
        <p:spPr>
          <a:xfrm>
            <a:off x="5124852" y="4864335"/>
            <a:ext cx="690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b="1" dirty="0"/>
              <a:t>Women Self Help Groups </a:t>
            </a:r>
            <a:r>
              <a:rPr lang="en-IN" sz="1400" dirty="0"/>
              <a:t>in different cities and towns could be created with Flipkart representatives who will help and teach these women to use Shopsy and resale</a:t>
            </a:r>
            <a:endParaRPr lang="en-US" sz="1400" b="1" dirty="0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8928D394-09C0-AA6A-B144-A996BD2B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27" y="4856099"/>
            <a:ext cx="359989" cy="35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61B68F2-F1C2-A971-6348-D9CB233300B8}"/>
              </a:ext>
            </a:extLst>
          </p:cNvPr>
          <p:cNvSpPr/>
          <p:nvPr/>
        </p:nvSpPr>
        <p:spPr>
          <a:xfrm>
            <a:off x="4521200" y="5451284"/>
            <a:ext cx="7508890" cy="12662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1CB7C65F-EB60-151A-E6F4-C74C2B40D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32" y="5574017"/>
            <a:ext cx="364934" cy="36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0BCA540E-3963-986A-D0DC-DB6D9D39FA58}"/>
              </a:ext>
            </a:extLst>
          </p:cNvPr>
          <p:cNvSpPr txBox="1"/>
          <p:nvPr/>
        </p:nvSpPr>
        <p:spPr>
          <a:xfrm>
            <a:off x="5124852" y="5500745"/>
            <a:ext cx="690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b="1" dirty="0"/>
              <a:t>Stock on credit </a:t>
            </a:r>
            <a:r>
              <a:rPr lang="en-IN" sz="1400" dirty="0"/>
              <a:t>support to the retailers so that they can keep a minimum inventory of all the frequently purchased and in-demand accessories</a:t>
            </a:r>
            <a:endParaRPr lang="en-US" sz="1400" b="1" dirty="0"/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884B1C72-B7E9-5001-88B9-B98543386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701" y="6120715"/>
            <a:ext cx="408177" cy="40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250AA34F-7517-2929-0A76-1AE995FCD378}"/>
              </a:ext>
            </a:extLst>
          </p:cNvPr>
          <p:cNvSpPr txBox="1"/>
          <p:nvPr/>
        </p:nvSpPr>
        <p:spPr>
          <a:xfrm>
            <a:off x="5105738" y="6170914"/>
            <a:ext cx="690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b="1" dirty="0"/>
              <a:t>Discounts on Mass orders </a:t>
            </a:r>
            <a:r>
              <a:rPr lang="en-IN" sz="1400" dirty="0"/>
              <a:t>during festive seasons and could be used as pickup and drop hubs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4133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278B69-1970-FC22-AB4A-45373AE20FE5}"/>
              </a:ext>
            </a:extLst>
          </p:cNvPr>
          <p:cNvSpPr/>
          <p:nvPr/>
        </p:nvSpPr>
        <p:spPr>
          <a:xfrm>
            <a:off x="0" y="0"/>
            <a:ext cx="12192000" cy="283029"/>
          </a:xfrm>
          <a:prstGeom prst="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Idea #3: Indirect Onboarding of Users | Driver: Shopsy | Education – Shopsy Academy | Engagement – Shopsy Community</a:t>
            </a:r>
            <a:endParaRPr lang="en-US" dirty="0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B4D34DAD-74D9-CCB6-75C3-B9685BEDA551}"/>
              </a:ext>
            </a:extLst>
          </p:cNvPr>
          <p:cNvGrpSpPr/>
          <p:nvPr/>
        </p:nvGrpSpPr>
        <p:grpSpPr>
          <a:xfrm>
            <a:off x="69329" y="347637"/>
            <a:ext cx="12053342" cy="2964523"/>
            <a:chOff x="69329" y="347637"/>
            <a:chExt cx="12053342" cy="29645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2D8432-E542-CD3F-37EB-4BF7CC78884A}"/>
                </a:ext>
              </a:extLst>
            </p:cNvPr>
            <p:cNvSpPr/>
            <p:nvPr/>
          </p:nvSpPr>
          <p:spPr>
            <a:xfrm>
              <a:off x="69329" y="447039"/>
              <a:ext cx="12053342" cy="286512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8E0428A-78E7-DCB1-F140-C8F0E1E5C43F}"/>
                </a:ext>
              </a:extLst>
            </p:cNvPr>
            <p:cNvSpPr/>
            <p:nvPr/>
          </p:nvSpPr>
          <p:spPr>
            <a:xfrm>
              <a:off x="4319100" y="347637"/>
              <a:ext cx="3553800" cy="211795"/>
            </a:xfrm>
            <a:prstGeom prst="roundRect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</a:rPr>
                <a:t>Reseller Education &amp; Readiness Program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93490B-E7F7-3DED-E4A2-2634C5B65951}"/>
              </a:ext>
            </a:extLst>
          </p:cNvPr>
          <p:cNvSpPr/>
          <p:nvPr/>
        </p:nvSpPr>
        <p:spPr>
          <a:xfrm>
            <a:off x="172720" y="559432"/>
            <a:ext cx="4146380" cy="26308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9849FFE-5588-83C5-F204-8DF47E03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9" y="498179"/>
            <a:ext cx="436248" cy="4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C0A5664-C671-340D-6A7B-498B6D40222D}"/>
              </a:ext>
            </a:extLst>
          </p:cNvPr>
          <p:cNvSpPr txBox="1"/>
          <p:nvPr/>
        </p:nvSpPr>
        <p:spPr>
          <a:xfrm>
            <a:off x="536057" y="741686"/>
            <a:ext cx="159512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Reseller onboarded on the Shopsy platform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D57BCA-FB0E-444A-F8A2-539D0B75E5EA}"/>
              </a:ext>
            </a:extLst>
          </p:cNvPr>
          <p:cNvSpPr txBox="1"/>
          <p:nvPr/>
        </p:nvSpPr>
        <p:spPr>
          <a:xfrm>
            <a:off x="2427578" y="741686"/>
            <a:ext cx="1738022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Does not know much about reselling process</a:t>
            </a:r>
            <a:endParaRPr lang="en-US" sz="12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E0CD0-7DD4-714E-ED7B-7AB06819C3CD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3291840" y="1203351"/>
            <a:ext cx="4749" cy="359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F5549D-91C8-7A2E-78F1-28CD9D89D441}"/>
              </a:ext>
            </a:extLst>
          </p:cNvPr>
          <p:cNvSpPr txBox="1"/>
          <p:nvPr/>
        </p:nvSpPr>
        <p:spPr>
          <a:xfrm>
            <a:off x="2422829" y="1562645"/>
            <a:ext cx="1738022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Gets Reselling 101 guide as a go-to starter video 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5F5732-3D9D-560C-539D-2965DAB096D5}"/>
              </a:ext>
            </a:extLst>
          </p:cNvPr>
          <p:cNvCxnSpPr>
            <a:cxnSpLocks/>
          </p:cNvCxnSpPr>
          <p:nvPr/>
        </p:nvCxnSpPr>
        <p:spPr>
          <a:xfrm>
            <a:off x="3296589" y="2034470"/>
            <a:ext cx="0" cy="34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7FFEEC-8BDB-B757-4276-66CF172D085C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2131177" y="972519"/>
            <a:ext cx="296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2E5849-A24D-D69B-E5E2-335BF79FE112}"/>
              </a:ext>
            </a:extLst>
          </p:cNvPr>
          <p:cNvSpPr txBox="1"/>
          <p:nvPr/>
        </p:nvSpPr>
        <p:spPr>
          <a:xfrm>
            <a:off x="2422829" y="2404436"/>
            <a:ext cx="1738022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Started WhatsApp group/Social media page but not getting orders</a:t>
            </a:r>
            <a:endParaRPr lang="en-US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0386E9-B2B2-DF77-CA82-5507715565D2}"/>
              </a:ext>
            </a:extLst>
          </p:cNvPr>
          <p:cNvCxnSpPr>
            <a:cxnSpLocks/>
            <a:stCxn id="45" idx="1"/>
            <a:endCxn id="52" idx="3"/>
          </p:cNvCxnSpPr>
          <p:nvPr/>
        </p:nvCxnSpPr>
        <p:spPr>
          <a:xfrm flipH="1">
            <a:off x="2131176" y="2727602"/>
            <a:ext cx="291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C911076-89BC-E424-FF7B-13B8C5FE30B1}"/>
              </a:ext>
            </a:extLst>
          </p:cNvPr>
          <p:cNvSpPr txBox="1"/>
          <p:nvPr/>
        </p:nvSpPr>
        <p:spPr>
          <a:xfrm>
            <a:off x="406499" y="2404436"/>
            <a:ext cx="1724677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200" dirty="0"/>
              <a:t>Gets expert “How to” videos on efficiently using different channels</a:t>
            </a:r>
            <a:endParaRPr lang="en-US" sz="12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28E1373-D84A-8A74-1D00-F4786B1424A6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1268838" y="2164080"/>
            <a:ext cx="0" cy="240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5" name="Picture 4">
            <a:extLst>
              <a:ext uri="{FF2B5EF4-FFF2-40B4-BE49-F238E27FC236}">
                <a16:creationId xmlns:a16="http://schemas.microsoft.com/office/drawing/2014/main" id="{A0D19C7C-658B-4222-DDB4-DDACD2AD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66" y="1294540"/>
            <a:ext cx="751777" cy="5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A320F47D-2E61-E567-38F8-1EDAE94F13C7}"/>
              </a:ext>
            </a:extLst>
          </p:cNvPr>
          <p:cNvSpPr txBox="1"/>
          <p:nvPr/>
        </p:nvSpPr>
        <p:spPr>
          <a:xfrm>
            <a:off x="373595" y="1868647"/>
            <a:ext cx="1859081" cy="2769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Becomes Certified Reseller</a:t>
            </a:r>
            <a:endParaRPr lang="en-US" sz="1200" dirty="0"/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6DD9EE-1D33-88B1-70A3-A4E0D015CA9A}"/>
              </a:ext>
            </a:extLst>
          </p:cNvPr>
          <p:cNvCxnSpPr>
            <a:stCxn id="31" idx="3"/>
          </p:cNvCxnSpPr>
          <p:nvPr/>
        </p:nvCxnSpPr>
        <p:spPr>
          <a:xfrm>
            <a:off x="4319100" y="1874836"/>
            <a:ext cx="659300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5" name="Picture 10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C075F7-DE8B-AF97-142B-D8FE04B8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73" y="480935"/>
            <a:ext cx="1621918" cy="2883409"/>
          </a:xfrm>
          <a:prstGeom prst="rect">
            <a:avLst/>
          </a:prstGeom>
        </p:spPr>
      </p:pic>
      <p:pic>
        <p:nvPicPr>
          <p:cNvPr id="1037" name="Picture 10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B58705-0161-8019-1AB0-80E7FBA90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23" y="473843"/>
            <a:ext cx="1621918" cy="2883409"/>
          </a:xfrm>
          <a:prstGeom prst="rect">
            <a:avLst/>
          </a:prstGeom>
        </p:spPr>
      </p:pic>
      <p:sp>
        <p:nvSpPr>
          <p:cNvPr id="1038" name="Oval 1037">
            <a:extLst>
              <a:ext uri="{FF2B5EF4-FFF2-40B4-BE49-F238E27FC236}">
                <a16:creationId xmlns:a16="http://schemas.microsoft.com/office/drawing/2014/main" id="{6229C447-4B29-720B-447A-3659E154FB82}"/>
              </a:ext>
            </a:extLst>
          </p:cNvPr>
          <p:cNvSpPr/>
          <p:nvPr/>
        </p:nvSpPr>
        <p:spPr>
          <a:xfrm>
            <a:off x="5537200" y="2849957"/>
            <a:ext cx="323166" cy="3231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ight Brace 1040">
            <a:extLst>
              <a:ext uri="{FF2B5EF4-FFF2-40B4-BE49-F238E27FC236}">
                <a16:creationId xmlns:a16="http://schemas.microsoft.com/office/drawing/2014/main" id="{EE1449DA-F49A-8970-0CF1-1DB2ECA126C9}"/>
              </a:ext>
            </a:extLst>
          </p:cNvPr>
          <p:cNvSpPr/>
          <p:nvPr/>
        </p:nvSpPr>
        <p:spPr>
          <a:xfrm>
            <a:off x="7949989" y="1203351"/>
            <a:ext cx="159444" cy="19279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A5646DF0-554C-03B9-6CA6-1FED9B8F079D}"/>
              </a:ext>
            </a:extLst>
          </p:cNvPr>
          <p:cNvCxnSpPr>
            <a:cxnSpLocks/>
          </p:cNvCxnSpPr>
          <p:nvPr/>
        </p:nvCxnSpPr>
        <p:spPr>
          <a:xfrm>
            <a:off x="8197981" y="1874835"/>
            <a:ext cx="39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5A250E6-71AC-E437-FE0B-440E50A55B46}"/>
              </a:ext>
            </a:extLst>
          </p:cNvPr>
          <p:cNvSpPr txBox="1"/>
          <p:nvPr/>
        </p:nvSpPr>
        <p:spPr>
          <a:xfrm>
            <a:off x="8682262" y="477859"/>
            <a:ext cx="3337018" cy="138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sz="1400" b="1" dirty="0"/>
          </a:p>
          <a:p>
            <a:endParaRPr lang="en-IN" sz="1400" b="1" dirty="0"/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Well trained resellers tend to generate more revenue from the indirect buyers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Attracts more resellers to join the platform &amp; spend more time there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1CC41BD-D12C-6344-512E-C87083987BE7}"/>
              </a:ext>
            </a:extLst>
          </p:cNvPr>
          <p:cNvSpPr txBox="1"/>
          <p:nvPr/>
        </p:nvSpPr>
        <p:spPr>
          <a:xfrm>
            <a:off x="8682262" y="1898360"/>
            <a:ext cx="3337018" cy="138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sz="1400" b="1" dirty="0"/>
          </a:p>
          <a:p>
            <a:endParaRPr lang="en-IN" sz="1400" b="1" dirty="0"/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Gets the badge of Shopsy Certified Reseller, a motivation to earn more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Tips and tricks of Shopsy expert resellers provides technical help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6DA59D38-D6C6-5E74-1270-4B4D0A8E6CFF}"/>
              </a:ext>
            </a:extLst>
          </p:cNvPr>
          <p:cNvGrpSpPr/>
          <p:nvPr/>
        </p:nvGrpSpPr>
        <p:grpSpPr>
          <a:xfrm>
            <a:off x="69329" y="3425597"/>
            <a:ext cx="12053342" cy="3361283"/>
            <a:chOff x="69329" y="347637"/>
            <a:chExt cx="12053342" cy="2964523"/>
          </a:xfrm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5DF5CA2-44D4-AFC4-0587-31DAB684CED3}"/>
                </a:ext>
              </a:extLst>
            </p:cNvPr>
            <p:cNvSpPr/>
            <p:nvPr/>
          </p:nvSpPr>
          <p:spPr>
            <a:xfrm>
              <a:off x="69329" y="447039"/>
              <a:ext cx="12053342" cy="286512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: Rounded Corners 1049">
              <a:extLst>
                <a:ext uri="{FF2B5EF4-FFF2-40B4-BE49-F238E27FC236}">
                  <a16:creationId xmlns:a16="http://schemas.microsoft.com/office/drawing/2014/main" id="{B5A45D77-1640-2334-A3AA-EBEDDFE8F564}"/>
                </a:ext>
              </a:extLst>
            </p:cNvPr>
            <p:cNvSpPr/>
            <p:nvPr/>
          </p:nvSpPr>
          <p:spPr>
            <a:xfrm>
              <a:off x="4319100" y="347637"/>
              <a:ext cx="3553800" cy="211795"/>
            </a:xfrm>
            <a:prstGeom prst="roundRect">
              <a:avLst/>
            </a:prstGeom>
            <a:solidFill>
              <a:srgbClr val="EF5A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</a:rPr>
                <a:t>Reseller Engagement: Shopsy Community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6" name="Picture 107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AA8D24-484D-FE83-B75B-6D2CC66BA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3476170"/>
            <a:ext cx="2538582" cy="3364789"/>
          </a:xfrm>
          <a:prstGeom prst="rect">
            <a:avLst/>
          </a:prstGeom>
        </p:spPr>
      </p:pic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79AF9F3A-8D3A-688F-92D3-10BC2D6E8B28}"/>
              </a:ext>
            </a:extLst>
          </p:cNvPr>
          <p:cNvCxnSpPr/>
          <p:nvPr/>
        </p:nvCxnSpPr>
        <p:spPr>
          <a:xfrm flipH="1">
            <a:off x="1945758" y="3987209"/>
            <a:ext cx="1105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0D7A8A3-BA46-EECE-591F-C75434790F19}"/>
              </a:ext>
            </a:extLst>
          </p:cNvPr>
          <p:cNvSpPr txBox="1"/>
          <p:nvPr/>
        </p:nvSpPr>
        <p:spPr>
          <a:xfrm>
            <a:off x="3051544" y="3755572"/>
            <a:ext cx="5443870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Reseller Profile: Reseller can post help, tips, feedback, Videos. They can follow their favourite sellers as well as fellow resellers</a:t>
            </a:r>
            <a:endParaRPr lang="en-US" sz="1400" dirty="0"/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97A280A0-100E-652F-DB30-D47E03536137}"/>
              </a:ext>
            </a:extLst>
          </p:cNvPr>
          <p:cNvSpPr txBox="1"/>
          <p:nvPr/>
        </p:nvSpPr>
        <p:spPr>
          <a:xfrm>
            <a:off x="3051544" y="4334518"/>
            <a:ext cx="5443870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Tags for brand announcements, Reseller Tips Video &amp; Top Seller posts</a:t>
            </a:r>
            <a:endParaRPr lang="en-US" sz="1400" dirty="0"/>
          </a:p>
        </p:txBody>
      </p:sp>
      <p:cxnSp>
        <p:nvCxnSpPr>
          <p:cNvPr id="1081" name="Straight Arrow Connector 1080">
            <a:extLst>
              <a:ext uri="{FF2B5EF4-FFF2-40B4-BE49-F238E27FC236}">
                <a16:creationId xmlns:a16="http://schemas.microsoft.com/office/drawing/2014/main" id="{CD8EAAB6-39F3-67D6-0F3C-BA4422181D04}"/>
              </a:ext>
            </a:extLst>
          </p:cNvPr>
          <p:cNvCxnSpPr>
            <a:cxnSpLocks/>
            <a:stCxn id="1080" idx="1"/>
          </p:cNvCxnSpPr>
          <p:nvPr/>
        </p:nvCxnSpPr>
        <p:spPr>
          <a:xfrm flipH="1" flipV="1">
            <a:off x="1765005" y="4178596"/>
            <a:ext cx="1286539" cy="309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4" name="Right Brace 1083">
            <a:extLst>
              <a:ext uri="{FF2B5EF4-FFF2-40B4-BE49-F238E27FC236}">
                <a16:creationId xmlns:a16="http://schemas.microsoft.com/office/drawing/2014/main" id="{9545200E-81AD-2D70-ACB9-A696502A3A96}"/>
              </a:ext>
            </a:extLst>
          </p:cNvPr>
          <p:cNvSpPr/>
          <p:nvPr/>
        </p:nvSpPr>
        <p:spPr>
          <a:xfrm>
            <a:off x="2607673" y="4714550"/>
            <a:ext cx="273749" cy="18394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57BD6ED3-4BDC-A98E-0701-F05308DD605A}"/>
              </a:ext>
            </a:extLst>
          </p:cNvPr>
          <p:cNvSpPr txBox="1"/>
          <p:nvPr/>
        </p:nvSpPr>
        <p:spPr>
          <a:xfrm>
            <a:off x="3051544" y="4765195"/>
            <a:ext cx="5443870" cy="18158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400" b="1" dirty="0"/>
              <a:t>Shopsy Community Feed:</a:t>
            </a:r>
          </a:p>
          <a:p>
            <a:pPr algn="just"/>
            <a:endParaRPr lang="en-IN" sz="1400" b="1" dirty="0"/>
          </a:p>
          <a:p>
            <a:pPr algn="just"/>
            <a:r>
              <a:rPr lang="en-IN" sz="1400" dirty="0"/>
              <a:t>- Interactive feed with daily updates by the brand representative account</a:t>
            </a:r>
          </a:p>
          <a:p>
            <a:pPr algn="just"/>
            <a:r>
              <a:rPr lang="en-US" sz="1400" dirty="0"/>
              <a:t>- Brand can conduct daily quizzes and fun engagement to attract traction</a:t>
            </a:r>
          </a:p>
          <a:p>
            <a:pPr algn="just"/>
            <a:r>
              <a:rPr lang="en-US" sz="1400" dirty="0"/>
              <a:t>- Sellers can post their product photos, promotions and short videos</a:t>
            </a:r>
          </a:p>
          <a:p>
            <a:pPr algn="just"/>
            <a:r>
              <a:rPr lang="en-US" sz="1400" dirty="0"/>
              <a:t>- Resellers can interact with sellers through comment &amp; DM feature</a:t>
            </a:r>
          </a:p>
          <a:p>
            <a:pPr algn="just"/>
            <a:r>
              <a:rPr lang="en-US" sz="1400" dirty="0"/>
              <a:t>- Resellers can also interact with other resellers and form their own groups on the community feature for pooled buying and more discounts</a:t>
            </a:r>
          </a:p>
        </p:txBody>
      </p: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B48E55D6-275A-920E-E138-19A0424983D5}"/>
              </a:ext>
            </a:extLst>
          </p:cNvPr>
          <p:cNvCxnSpPr>
            <a:cxnSpLocks/>
          </p:cNvCxnSpPr>
          <p:nvPr/>
        </p:nvCxnSpPr>
        <p:spPr>
          <a:xfrm>
            <a:off x="8593714" y="5158564"/>
            <a:ext cx="39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8" name="TextBox 1087">
            <a:extLst>
              <a:ext uri="{FF2B5EF4-FFF2-40B4-BE49-F238E27FC236}">
                <a16:creationId xmlns:a16="http://schemas.microsoft.com/office/drawing/2014/main" id="{58766B49-D61B-A996-D901-E291ECC81EF2}"/>
              </a:ext>
            </a:extLst>
          </p:cNvPr>
          <p:cNvSpPr txBox="1"/>
          <p:nvPr/>
        </p:nvSpPr>
        <p:spPr>
          <a:xfrm>
            <a:off x="9043671" y="3674055"/>
            <a:ext cx="2975609" cy="138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sz="1400" b="1" dirty="0"/>
          </a:p>
          <a:p>
            <a:endParaRPr lang="en-I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Seller and Resellers engagement will help to take market insights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Easy communication with every stakeholder involved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B9EA6C25-3070-6A59-432B-D3BF5375C493}"/>
              </a:ext>
            </a:extLst>
          </p:cNvPr>
          <p:cNvSpPr txBox="1"/>
          <p:nvPr/>
        </p:nvSpPr>
        <p:spPr>
          <a:xfrm>
            <a:off x="9043671" y="5094556"/>
            <a:ext cx="2975609" cy="16004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sz="1400" b="1" dirty="0"/>
          </a:p>
          <a:p>
            <a:endParaRPr lang="en-IN" sz="1400" b="1" dirty="0"/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Sellers can now directly interact with resellers to sell more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Resellers get more varieties and special discounts. They can also learn from fellow resellers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FE2AFB-F5D1-C32B-4295-4015D70D2A68}"/>
              </a:ext>
            </a:extLst>
          </p:cNvPr>
          <p:cNvSpPr/>
          <p:nvPr/>
        </p:nvSpPr>
        <p:spPr>
          <a:xfrm>
            <a:off x="8791580" y="610406"/>
            <a:ext cx="1849396" cy="211793"/>
          </a:xfrm>
          <a:prstGeom prst="round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Benefits to Flipkart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D4234F-0C2E-E0B8-2CA7-CA5768DB78F4}"/>
              </a:ext>
            </a:extLst>
          </p:cNvPr>
          <p:cNvSpPr/>
          <p:nvPr/>
        </p:nvSpPr>
        <p:spPr>
          <a:xfrm>
            <a:off x="8787039" y="1995401"/>
            <a:ext cx="1849396" cy="211793"/>
          </a:xfrm>
          <a:prstGeom prst="round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Benefits to Resellers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0995F7-3C61-7C42-9C03-06666CFF90B4}"/>
              </a:ext>
            </a:extLst>
          </p:cNvPr>
          <p:cNvSpPr/>
          <p:nvPr/>
        </p:nvSpPr>
        <p:spPr>
          <a:xfrm>
            <a:off x="9162233" y="3775190"/>
            <a:ext cx="1849396" cy="211793"/>
          </a:xfrm>
          <a:prstGeom prst="round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Benefits to Flipkart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F8E75F-9D31-BA31-800B-4383A6F78B1F}"/>
              </a:ext>
            </a:extLst>
          </p:cNvPr>
          <p:cNvSpPr/>
          <p:nvPr/>
        </p:nvSpPr>
        <p:spPr>
          <a:xfrm>
            <a:off x="9162232" y="5211014"/>
            <a:ext cx="2518233" cy="243582"/>
          </a:xfrm>
          <a:prstGeom prst="roundRect">
            <a:avLst/>
          </a:prstGeom>
          <a:solidFill>
            <a:srgbClr val="EF5A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/>
              <a:t>Benefits to Sellers &amp; Resellers</a:t>
            </a:r>
          </a:p>
        </p:txBody>
      </p:sp>
    </p:spTree>
    <p:extLst>
      <p:ext uri="{BB962C8B-B14F-4D97-AF65-F5344CB8AC3E}">
        <p14:creationId xmlns:p14="http://schemas.microsoft.com/office/powerpoint/2010/main" val="76940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3807</TotalTime>
  <Words>3557</Words>
  <Application>Microsoft Office PowerPoint</Application>
  <PresentationFormat>Widescreen</PresentationFormat>
  <Paragraphs>404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PT Serif</vt:lpstr>
      <vt:lpstr>Roboto</vt:lpstr>
      <vt:lpstr>Roboto Medium</vt:lpstr>
      <vt:lpstr>source-serif-pro</vt:lpstr>
      <vt:lpstr>Office Theme</vt:lpstr>
      <vt:lpstr>PowerPoint Presentation</vt:lpstr>
      <vt:lpstr>Team Sorted 1. Mohit Kiradoo   2. Devesh Sinha   3. Kajal Gupta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Mohit Kiradoo</dc:creator>
  <cp:lastModifiedBy>Mohit Kiradoo</cp:lastModifiedBy>
  <cp:revision>38</cp:revision>
  <dcterms:created xsi:type="dcterms:W3CDTF">2022-09-29T18:17:49Z</dcterms:created>
  <dcterms:modified xsi:type="dcterms:W3CDTF">2022-10-04T18:15:04Z</dcterms:modified>
</cp:coreProperties>
</file>